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72" r:id="rId3"/>
    <p:sldId id="334" r:id="rId4"/>
    <p:sldId id="335" r:id="rId5"/>
    <p:sldId id="337" r:id="rId6"/>
    <p:sldId id="336" r:id="rId7"/>
    <p:sldId id="329" r:id="rId8"/>
    <p:sldId id="338" r:id="rId9"/>
    <p:sldId id="340" r:id="rId10"/>
    <p:sldId id="341" r:id="rId11"/>
    <p:sldId id="332" r:id="rId12"/>
    <p:sldId id="333" r:id="rId13"/>
    <p:sldId id="330" r:id="rId14"/>
    <p:sldId id="270" r:id="rId15"/>
  </p:sldIdLst>
  <p:sldSz cx="12192000" cy="6858000"/>
  <p:notesSz cx="6858000" cy="9144000"/>
  <p:embeddedFontLst>
    <p:embeddedFont>
      <p:font typeface="KoPubWorld돋움체_Pro Bold" panose="020B0600000101010101" charset="-127"/>
      <p:bold r:id="rId17"/>
    </p:embeddedFont>
    <p:embeddedFont>
      <p:font typeface="KoPubWorld돋움체_Pro Medium" panose="020B0600000101010101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4A"/>
    <a:srgbClr val="448EF6"/>
    <a:srgbClr val="FDB44B"/>
    <a:srgbClr val="005792"/>
    <a:srgbClr val="7F7E7E"/>
    <a:srgbClr val="F7F7F7"/>
    <a:srgbClr val="3B383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40" autoAdjust="0"/>
    <p:restoredTop sz="73762" autoAdjust="0"/>
  </p:normalViewPr>
  <p:slideViewPr>
    <p:cSldViewPr snapToGrid="0">
      <p:cViewPr varScale="1">
        <p:scale>
          <a:sx n="49" d="100"/>
          <a:sy n="49" d="100"/>
        </p:scale>
        <p:origin x="1517" y="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BC3E4F-6F24-424F-96AF-80F2DF39B8B6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AEFBB-4D8B-4BB6-BCB7-BE16B1038C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452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저희는 </a:t>
            </a:r>
            <a:r>
              <a:rPr lang="en-US" altLang="ko-KR" dirty="0"/>
              <a:t>‘</a:t>
            </a:r>
            <a:r>
              <a:rPr lang="ko-KR" altLang="en-US" dirty="0"/>
              <a:t>제목</a:t>
            </a:r>
            <a:r>
              <a:rPr lang="en-US" altLang="ko-KR" dirty="0"/>
              <a:t>’ </a:t>
            </a:r>
            <a:r>
              <a:rPr lang="ko-KR" altLang="en-US" dirty="0"/>
              <a:t>아이디어로 프로젝트를 진행하고자 하는 </a:t>
            </a:r>
            <a:r>
              <a:rPr lang="ko-KR" altLang="en-US" dirty="0" err="1"/>
              <a:t>강성권</a:t>
            </a:r>
            <a:r>
              <a:rPr lang="en-US" altLang="ko-KR" dirty="0"/>
              <a:t>, </a:t>
            </a:r>
            <a:r>
              <a:rPr lang="ko-KR" altLang="en-US" dirty="0"/>
              <a:t>고은경</a:t>
            </a:r>
            <a:r>
              <a:rPr lang="en-US" altLang="ko-KR" dirty="0"/>
              <a:t>, </a:t>
            </a:r>
            <a:r>
              <a:rPr lang="ko-KR" altLang="en-US" dirty="0"/>
              <a:t>권지혜</a:t>
            </a:r>
            <a:r>
              <a:rPr lang="en-US" altLang="ko-KR" dirty="0"/>
              <a:t>, </a:t>
            </a:r>
            <a:r>
              <a:rPr lang="ko-KR" altLang="en-US" dirty="0"/>
              <a:t>배형준이고 저</a:t>
            </a:r>
            <a:r>
              <a:rPr lang="en-US" altLang="ko-KR" dirty="0"/>
              <a:t>(</a:t>
            </a:r>
            <a:r>
              <a:rPr lang="ko-KR" altLang="en-US" dirty="0"/>
              <a:t>희</a:t>
            </a:r>
            <a:r>
              <a:rPr lang="en-US" altLang="ko-KR" dirty="0"/>
              <a:t>)</a:t>
            </a:r>
            <a:r>
              <a:rPr lang="ko-KR" altLang="en-US" dirty="0"/>
              <a:t>는 발표자 </a:t>
            </a:r>
            <a:r>
              <a:rPr lang="en-US" altLang="ko-KR" dirty="0"/>
              <a:t>~~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지금부터 </a:t>
            </a:r>
            <a:r>
              <a:rPr lang="en-US" altLang="ko-KR" dirty="0"/>
              <a:t>7</a:t>
            </a:r>
            <a:r>
              <a:rPr lang="ko-KR" altLang="en-US" dirty="0"/>
              <a:t>조 아이디어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277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활용방안으로는 다음과 같이 </a:t>
            </a:r>
            <a:r>
              <a:rPr lang="en-US" altLang="ko-KR" dirty="0"/>
              <a:t>2</a:t>
            </a:r>
            <a:r>
              <a:rPr lang="ko-KR" altLang="en-US" dirty="0"/>
              <a:t>가지를 생각하고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해당 영상의 링크를 입력하면 </a:t>
            </a:r>
            <a:r>
              <a:rPr lang="ko-KR" altLang="en-US" dirty="0" err="1"/>
              <a:t>낚시성</a:t>
            </a:r>
            <a:r>
              <a:rPr lang="ko-KR" altLang="en-US" dirty="0"/>
              <a:t> 영상일 확률이 산출되게 하는 웹페이지를 구현하는 것입니다</a:t>
            </a:r>
            <a:r>
              <a:rPr lang="en-US" altLang="ko-KR" dirty="0"/>
              <a:t>. </a:t>
            </a:r>
            <a:r>
              <a:rPr lang="ko-KR" altLang="en-US" dirty="0" err="1"/>
              <a:t>낚시성</a:t>
            </a:r>
            <a:r>
              <a:rPr lang="ko-KR" altLang="en-US" dirty="0"/>
              <a:t> 영상일 확률 이외에도 해당 영상 댓글의 긍정</a:t>
            </a:r>
            <a:r>
              <a:rPr lang="en-US" altLang="ko-KR" dirty="0"/>
              <a:t>/</a:t>
            </a:r>
            <a:r>
              <a:rPr lang="ko-KR" altLang="en-US" dirty="0"/>
              <a:t>부정 비율 등도 함께 확인할 수 있습니다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그리고 만약 가능하다면</a:t>
            </a:r>
            <a:r>
              <a:rPr lang="en-US" altLang="ko-KR" dirty="0"/>
              <a:t>, </a:t>
            </a:r>
            <a:r>
              <a:rPr lang="ko-KR" altLang="en-US" dirty="0"/>
              <a:t>이 서비스를 크롬 확장 프로그램으로 발전시켜 마우스를 영상 썸네일 위에 올리면 해당 확률 등 </a:t>
            </a:r>
            <a:r>
              <a:rPr lang="ko-KR" altLang="en-US" dirty="0" err="1"/>
              <a:t>낚시성</a:t>
            </a:r>
            <a:r>
              <a:rPr lang="ko-KR" altLang="en-US" dirty="0"/>
              <a:t> 정보가 표시되게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797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다음과 같은 순서로 진행되겠습니다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먼저 저희가 아이디어를 도출한 배경에 대해 </a:t>
            </a:r>
            <a:r>
              <a:rPr lang="ko-KR" altLang="en-US" dirty="0" err="1"/>
              <a:t>설명드린</a:t>
            </a:r>
            <a:r>
              <a:rPr lang="ko-KR" altLang="en-US" dirty="0"/>
              <a:t> 후</a:t>
            </a:r>
            <a:r>
              <a:rPr lang="en-US" altLang="ko-KR" dirty="0"/>
              <a:t>, </a:t>
            </a:r>
            <a:r>
              <a:rPr lang="ko-KR" altLang="en-US" dirty="0"/>
              <a:t>현존하는 유사 서비스와의 차별점을 말씀드리겠습니다</a:t>
            </a:r>
            <a:r>
              <a:rPr lang="en-US" altLang="ko-KR" dirty="0"/>
              <a:t>. </a:t>
            </a:r>
            <a:r>
              <a:rPr lang="ko-KR" altLang="en-US" dirty="0"/>
              <a:t>이후 데이터 처리방안과 분석기법에 대해 다룬 후 마지막으로 예상 활용방안 및 기대효과로 발표를 마무리 하도록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487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097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따라서 저희 주제 선정이유는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낚시성</a:t>
            </a:r>
            <a:r>
              <a:rPr lang="ko-KR" altLang="en-US" dirty="0"/>
              <a:t> 유튜브 영상으로 인해 </a:t>
            </a:r>
            <a:r>
              <a:rPr lang="ko-KR" altLang="en-US" dirty="0" err="1"/>
              <a:t>시간낭비하신</a:t>
            </a:r>
            <a:r>
              <a:rPr lang="ko-KR" altLang="en-US" dirty="0"/>
              <a:t> 분들</a:t>
            </a:r>
            <a:r>
              <a:rPr lang="en-US" altLang="ko-KR" dirty="0"/>
              <a:t>.</a:t>
            </a:r>
            <a:r>
              <a:rPr lang="ko-KR" altLang="en-US" dirty="0"/>
              <a:t> 대부분 경험하셨다고 생각합니다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첫 번째로 사용자들의 귀중한 시간을 낭비하지않게 하기 위해 선정하였습니다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두 번째로 잘못된 내용의 썸네일이나 제목에 휘둘리지 않게 하기 위해 선정하였습니다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낚시성</a:t>
            </a:r>
            <a:r>
              <a:rPr lang="ko-KR" altLang="en-US" dirty="0"/>
              <a:t> 콘텐츠 탐지 기준에 대해서 말씀드리겠습니다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썸네일</a:t>
            </a:r>
            <a:r>
              <a:rPr lang="en-US" altLang="ko-KR" dirty="0"/>
              <a:t>,</a:t>
            </a:r>
            <a:r>
              <a:rPr lang="ko-KR" altLang="en-US" dirty="0"/>
              <a:t> 제목</a:t>
            </a:r>
            <a:r>
              <a:rPr lang="en-US" altLang="ko-KR" dirty="0"/>
              <a:t>,</a:t>
            </a:r>
            <a:r>
              <a:rPr lang="ko-KR" altLang="en-US" dirty="0"/>
              <a:t> 내용과 영상 </a:t>
            </a:r>
            <a:r>
              <a:rPr lang="en-US" altLang="ko-KR" dirty="0"/>
              <a:t>summarization text</a:t>
            </a:r>
            <a:r>
              <a:rPr lang="ko-KR" altLang="en-US" dirty="0"/>
              <a:t>의 일관성을 비교한 것으로 기준을 잡았습니다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추가적으로 조회수</a:t>
            </a:r>
            <a:r>
              <a:rPr lang="en-US" altLang="ko-KR" dirty="0"/>
              <a:t>, </a:t>
            </a:r>
            <a:r>
              <a:rPr lang="ko-KR" altLang="en-US" dirty="0"/>
              <a:t>댓글</a:t>
            </a:r>
            <a:r>
              <a:rPr lang="en-US" altLang="ko-KR" dirty="0"/>
              <a:t>, </a:t>
            </a:r>
            <a:r>
              <a:rPr lang="ko-KR" altLang="en-US" dirty="0"/>
              <a:t>좋아요</a:t>
            </a:r>
            <a:r>
              <a:rPr lang="en-US" altLang="ko-KR" dirty="0"/>
              <a:t>, </a:t>
            </a:r>
            <a:r>
              <a:rPr lang="ko-KR" altLang="en-US" dirty="0"/>
              <a:t>싫어요 변수를 활용하여 </a:t>
            </a:r>
            <a:r>
              <a:rPr lang="ko-KR" altLang="en-US" dirty="0" err="1"/>
              <a:t>낚시성</a:t>
            </a:r>
            <a:r>
              <a:rPr lang="ko-KR" altLang="en-US" dirty="0"/>
              <a:t> 콘텐츠를 탐지할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40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339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021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84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수집한 데이터들을 다양한 방법을 통해 데이터 전처리를 시행합니다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우선 썸네일의 경우</a:t>
            </a:r>
            <a:r>
              <a:rPr lang="en-US" altLang="ko-KR" dirty="0"/>
              <a:t>, </a:t>
            </a:r>
            <a:r>
              <a:rPr lang="ko-KR" altLang="en-US" dirty="0"/>
              <a:t>썸네일 내 텍스트와 이미지가 동시에 공존하는 경우가 많기 때문에 텍스트 </a:t>
            </a:r>
            <a:r>
              <a:rPr lang="en-US" altLang="ko-KR" dirty="0"/>
              <a:t>detection</a:t>
            </a:r>
            <a:r>
              <a:rPr lang="ko-KR" altLang="en-US" dirty="0"/>
              <a:t>과 </a:t>
            </a:r>
            <a:r>
              <a:rPr lang="en-US" altLang="ko-KR" dirty="0"/>
              <a:t>object </a:t>
            </a:r>
            <a:r>
              <a:rPr lang="en-US" altLang="ko-KR" dirty="0" err="1"/>
              <a:t>detectio</a:t>
            </a:r>
            <a:r>
              <a:rPr lang="ko-KR" altLang="en-US" dirty="0"/>
              <a:t>을 동시에 시행할 예정입니다</a:t>
            </a:r>
            <a:r>
              <a:rPr lang="en-US" altLang="ko-KR" dirty="0"/>
              <a:t>. </a:t>
            </a:r>
            <a:r>
              <a:rPr lang="ko-KR" altLang="en-US" dirty="0"/>
              <a:t>텍스트</a:t>
            </a:r>
            <a:r>
              <a:rPr lang="en-US" altLang="ko-KR" dirty="0" err="1"/>
              <a:t>detectio</a:t>
            </a:r>
            <a:r>
              <a:rPr lang="ko-KR" altLang="en-US" dirty="0"/>
              <a:t>의 경우 </a:t>
            </a:r>
            <a:r>
              <a:rPr lang="en-US" altLang="ko-KR" dirty="0"/>
              <a:t>OCR</a:t>
            </a:r>
            <a:r>
              <a:rPr lang="ko-KR" altLang="en-US" dirty="0"/>
              <a:t>모델을 사용할 예정이며</a:t>
            </a:r>
            <a:r>
              <a:rPr lang="en-US" altLang="ko-KR" dirty="0"/>
              <a:t>, object </a:t>
            </a:r>
            <a:r>
              <a:rPr lang="en-US" altLang="ko-KR" dirty="0" err="1"/>
              <a:t>dtection</a:t>
            </a:r>
            <a:r>
              <a:rPr lang="ko-KR" altLang="en-US" dirty="0"/>
              <a:t>은 </a:t>
            </a:r>
            <a:r>
              <a:rPr lang="en-US" altLang="ko-KR" dirty="0"/>
              <a:t>yolo</a:t>
            </a:r>
            <a:r>
              <a:rPr lang="ko-KR" altLang="en-US" dirty="0"/>
              <a:t>를 사용하며</a:t>
            </a:r>
            <a:r>
              <a:rPr lang="en-US" altLang="ko-KR" dirty="0"/>
              <a:t>, label</a:t>
            </a:r>
            <a:r>
              <a:rPr lang="ko-KR" altLang="en-US" dirty="0"/>
              <a:t>들을 추출합니다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제목의 경우 </a:t>
            </a:r>
            <a:r>
              <a:rPr lang="en-US" altLang="ko-KR" dirty="0"/>
              <a:t>text tokenization</a:t>
            </a:r>
            <a:r>
              <a:rPr lang="ko-KR" altLang="en-US" dirty="0"/>
              <a:t>을 진행합니다</a:t>
            </a:r>
            <a:r>
              <a:rPr lang="en-US" altLang="ko-KR" dirty="0"/>
              <a:t>. </a:t>
            </a:r>
            <a:r>
              <a:rPr lang="en-US" altLang="ko-KR" dirty="0" err="1"/>
              <a:t>Stopwords</a:t>
            </a:r>
            <a:r>
              <a:rPr lang="ko-KR" altLang="en-US" dirty="0"/>
              <a:t>등 </a:t>
            </a:r>
            <a:r>
              <a:rPr lang="ko-KR" altLang="en-US" dirty="0" err="1"/>
              <a:t>불용어</a:t>
            </a:r>
            <a:r>
              <a:rPr lang="ko-KR" altLang="en-US" dirty="0"/>
              <a:t> 등을 제거하거나 </a:t>
            </a:r>
            <a:r>
              <a:rPr lang="en-US" altLang="ko-KR" dirty="0"/>
              <a:t>stemming </a:t>
            </a:r>
            <a:r>
              <a:rPr lang="ko-KR" altLang="en-US" dirty="0"/>
              <a:t>등으로 </a:t>
            </a:r>
            <a:r>
              <a:rPr lang="en-US" altLang="ko-KR" dirty="0"/>
              <a:t>text</a:t>
            </a:r>
            <a:r>
              <a:rPr lang="ko-KR" altLang="en-US" dirty="0"/>
              <a:t>를 정제합니다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 영상에 대한 </a:t>
            </a:r>
            <a:r>
              <a:rPr lang="en-US" altLang="ko-KR" dirty="0"/>
              <a:t>summarization</a:t>
            </a:r>
            <a:r>
              <a:rPr lang="ko-KR" altLang="en-US" dirty="0"/>
              <a:t>을 진행합니다</a:t>
            </a:r>
            <a:r>
              <a:rPr lang="en-US" altLang="ko-KR" dirty="0"/>
              <a:t>. Seq2seq </a:t>
            </a:r>
            <a:r>
              <a:rPr lang="ko-KR" altLang="en-US" dirty="0"/>
              <a:t>모델을 통해 영상 내 자동생성자막을 요약한 뒤</a:t>
            </a:r>
            <a:r>
              <a:rPr lang="en-US" altLang="ko-KR" dirty="0"/>
              <a:t>, text tokenization</a:t>
            </a:r>
            <a:r>
              <a:rPr lang="ko-KR" altLang="en-US" dirty="0"/>
              <a:t>을 시행합니다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 댓글 감성분석을 시행합니다</a:t>
            </a:r>
            <a:r>
              <a:rPr lang="en-US" altLang="ko-KR" dirty="0"/>
              <a:t>. LSTM</a:t>
            </a:r>
            <a:r>
              <a:rPr lang="ko-KR" altLang="en-US" dirty="0"/>
              <a:t>모델을 활용하여 댓글이 부정적인지 긍정적인지 분류합니다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360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sz="2000" b="1" dirty="0" err="1">
                <a:solidFill>
                  <a:srgbClr val="005792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낚시성</a:t>
            </a:r>
            <a:r>
              <a:rPr lang="ko-KR" altLang="en-US" sz="2000" b="1" dirty="0">
                <a:solidFill>
                  <a:srgbClr val="005792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콘텐츠 탐지 기준</a:t>
            </a:r>
            <a:endParaRPr lang="en-US" altLang="ko-KR" sz="2000" b="1" dirty="0">
              <a:solidFill>
                <a:srgbClr val="005792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기본적으로는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썸네일 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&amp; 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제목 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&amp; 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동영상 정보와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영상 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Summarization 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일관성을 비교할 것입니다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이와 더불어 추가적으로 댓글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좋아요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/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싫어요 변수를 통해 </a:t>
            </a:r>
            <a:r>
              <a:rPr lang="ko-KR" altLang="en-US" sz="16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낚시성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콘텐츠 탐지해볼 수도 있을 것 같습니다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</a:t>
            </a:r>
          </a:p>
          <a:p>
            <a:pPr marL="0" lvl="1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6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최종적으로 컨텐츠가 낚시 영상일 확률을 산출할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702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F2B1F5-B2C7-46BE-903E-9297CB35C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ED6383-D71F-46D8-8D56-3207CF4D0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F31BF7-0EDF-4CA7-B4D7-5137F0528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7E134-557C-4CC0-8E21-D858F16F6701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0CC2E8-829C-4C49-9819-815175290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DC1C9F-0538-43BD-B9B8-32402DD13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86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6B86E-EF82-4E00-9EB6-187C48C68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CE67D0-492C-4103-B411-E44C4CF25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A1912-82F9-4569-A0E8-68C3B2EC2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EB0F4-DE92-4D7A-B497-336202CD53AA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896C51-2701-4645-BA6F-D3B389425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6AB2EF-8061-4209-9FD9-8A46CA37C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54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89361FA-60EC-4778-9EFB-EBDF147945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388D50-C222-43B6-AC16-6E3C0D9E8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84A399-4F97-4507-8D49-2E9D405EF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A32E-9A86-4DB3-9D35-DC2BF6C6CF7F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DCCC79-9300-401B-ACCF-F9C27B07C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897B14-EFA5-4BDA-B504-ADB580138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532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20374045-EF23-412A-8921-C0F09DA990E9}"/>
              </a:ext>
            </a:extLst>
          </p:cNvPr>
          <p:cNvSpPr/>
          <p:nvPr userDrawn="1"/>
        </p:nvSpPr>
        <p:spPr>
          <a:xfrm flipH="1" flipV="1">
            <a:off x="6438122" y="747713"/>
            <a:ext cx="5753878" cy="255109"/>
          </a:xfrm>
          <a:custGeom>
            <a:avLst/>
            <a:gdLst>
              <a:gd name="connsiteX0" fmla="*/ 0 w 6923314"/>
              <a:gd name="connsiteY0" fmla="*/ 0 h 549275"/>
              <a:gd name="connsiteX1" fmla="*/ 6923314 w 6923314"/>
              <a:gd name="connsiteY1" fmla="*/ 0 h 549275"/>
              <a:gd name="connsiteX2" fmla="*/ 6534070 w 6923314"/>
              <a:gd name="connsiteY2" fmla="*/ 549275 h 549275"/>
              <a:gd name="connsiteX3" fmla="*/ 0 w 6923314"/>
              <a:gd name="connsiteY3" fmla="*/ 549275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3314" h="549275">
                <a:moveTo>
                  <a:pt x="0" y="0"/>
                </a:moveTo>
                <a:lnTo>
                  <a:pt x="6923314" y="0"/>
                </a:lnTo>
                <a:lnTo>
                  <a:pt x="6534070" y="549275"/>
                </a:lnTo>
                <a:lnTo>
                  <a:pt x="0" y="549275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7F5EB3-E302-4DD6-A784-82F941C30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B7B7F9-7336-4F2E-BA18-1B9F8A8E8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" y="1352550"/>
            <a:ext cx="11334750" cy="482441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FFE041-D697-42C0-AEF4-92C8703D34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739" y="6403975"/>
            <a:ext cx="2743200" cy="365125"/>
          </a:xfrm>
        </p:spPr>
        <p:txBody>
          <a:bodyPr/>
          <a:lstStyle/>
          <a:p>
            <a:fld id="{B5A1834F-EA84-48C0-A8B4-B9C0439C0829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1264BF-9A2A-43A3-9DE2-F1AD5A29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86100" y="6403975"/>
            <a:ext cx="6019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972058-97D7-4126-8E8A-0AD19AFED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02FB5D0A-2270-4106-ABCD-8FD50BD94B78}"/>
              </a:ext>
            </a:extLst>
          </p:cNvPr>
          <p:cNvSpPr/>
          <p:nvPr userDrawn="1"/>
        </p:nvSpPr>
        <p:spPr>
          <a:xfrm>
            <a:off x="0" y="725649"/>
            <a:ext cx="6923314" cy="268156"/>
          </a:xfrm>
          <a:custGeom>
            <a:avLst/>
            <a:gdLst>
              <a:gd name="connsiteX0" fmla="*/ 0 w 6923314"/>
              <a:gd name="connsiteY0" fmla="*/ 0 h 549275"/>
              <a:gd name="connsiteX1" fmla="*/ 6923314 w 6923314"/>
              <a:gd name="connsiteY1" fmla="*/ 0 h 549275"/>
              <a:gd name="connsiteX2" fmla="*/ 6534070 w 6923314"/>
              <a:gd name="connsiteY2" fmla="*/ 549275 h 549275"/>
              <a:gd name="connsiteX3" fmla="*/ 0 w 6923314"/>
              <a:gd name="connsiteY3" fmla="*/ 549275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3314" h="549275">
                <a:moveTo>
                  <a:pt x="0" y="0"/>
                </a:moveTo>
                <a:lnTo>
                  <a:pt x="6923314" y="0"/>
                </a:lnTo>
                <a:lnTo>
                  <a:pt x="6534070" y="549275"/>
                </a:lnTo>
                <a:lnTo>
                  <a:pt x="0" y="549275"/>
                </a:lnTo>
                <a:close/>
              </a:path>
            </a:pathLst>
          </a:custGeom>
          <a:solidFill>
            <a:srgbClr val="00204A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25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56BC1C-A56F-419D-909A-676A3E4A2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312B5A-5C0D-497D-9941-CB4402CD9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444851-515F-416F-BB65-3FA2A02FA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4AE9-3698-43C0-A487-3460B296B117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411237-7CD4-4A8B-9F68-395F93B68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8D6A8D-A83E-48C4-AB05-FCD31362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619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3E6C3-1B09-494D-8AAC-13858084B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AC0BEE-A903-4B02-B662-B9C703AD9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418C16-3860-46F1-96D8-3312D0284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79D03D-7A80-4C65-9F82-0B00F57E9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981C2-3BAA-4334-85DD-C832B5874855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7A0C09-F2F7-47B0-8917-6501C6C7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D4C88F-4983-4413-9C4B-3F6942649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8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46205-F616-40BF-B697-35DB9A741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1F3631-F5AB-45F9-9886-6676ADB8E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206219-80C3-456F-B754-402EB0F21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799C02C-2CD1-4D3D-8A45-87C7EE736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0A106E4-18A6-4F2C-8429-F68C9197C1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94BD64A-BE21-4633-A000-5A7BC654D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119-E1F0-4F2E-A254-C349D4070000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8C4A17-726E-4380-B1EA-9AF332CE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5B37E0-B4C0-4A57-A9DA-53DCFFDB7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201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9FC206-A4D3-4E51-B04E-3F2ABA342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9E8BD5-8AEC-417C-99ED-EE9EABD38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444A8-C9FB-4FA7-96B7-FA7C27489435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D0ED0-3748-4A80-9C50-CF8324EC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6FB7F6-4FC2-4D33-85C2-93AECD51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177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4527AA-54EB-4E52-B19D-2079D0D4F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8832B-3967-4863-8795-FF5DE9EB5B04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29EC42-DBFE-4AC7-9F72-18DADC82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1DC113-B38D-4E28-97F3-1C0E458DA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0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44253-27A6-449A-8C8F-A53DBD65E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D1F05B-3794-4B95-B1CB-20AA385F0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C007F3-2805-430B-AEE7-54B8E7D5A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ADD6C7-2FCF-4718-AED7-F0CC3657A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F1F29-084C-4209-81E4-25742B2463EA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C83A95-B8DC-4A3C-A047-F2F71BCEA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4888C7-47F2-4327-9084-F8479A0D6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17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07726E-22EB-47EE-B96F-ECC776208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817427-441C-4DEC-88FC-9762FD786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92FB08-1390-4447-9933-D06C0043D9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97C70F-3F18-41FB-882A-3CC8E8F1C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F155-D6F9-469F-9365-A7EF288942E1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3613E8-4D82-4BAD-87BD-87756B512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326D89-CAAB-419D-8118-B15A96E54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94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B8FD57-F7FE-4BD9-8BD7-C53F4AD94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895F6A-359E-4E48-A0C4-B6B5B0093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6C5480-5859-45EA-B972-BA21FB2AC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8740B-1637-46A7-BCDB-664CEBDFBA61}" type="datetime1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C16D6D-1394-441D-B0EE-301933A889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EAAD44-1AFA-4E7A-B204-E72965485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83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00204A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KoPubWorld돋움체_Pro Bold" panose="00000800000000000000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1pPr>
      <a:lvl2pPr marL="6858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2pPr>
      <a:lvl3pPr marL="11430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3pPr>
      <a:lvl4pPr marL="16002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4pPr>
      <a:lvl5pPr marL="20574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999" y="497840"/>
            <a:ext cx="4785361" cy="3078480"/>
          </a:xfrm>
          <a:solidFill>
            <a:schemeClr val="bg1">
              <a:alpha val="91000"/>
            </a:schemeClr>
          </a:solidFill>
        </p:spPr>
        <p:txBody>
          <a:bodyPr anchor="ctr">
            <a:noAutofit/>
          </a:bodyPr>
          <a:lstStyle/>
          <a:p>
            <a:pPr marL="216000" algn="l">
              <a:lnSpc>
                <a:spcPts val="4800"/>
              </a:lnSpc>
            </a:pP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유튜브 비디오 정보를 활용한</a:t>
            </a:r>
            <a:br>
              <a:rPr lang="en-US" altLang="ko-KR" sz="400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</a:br>
            <a:r>
              <a:rPr lang="ko-KR" altLang="en-US" sz="3200" dirty="0" err="1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낚시성</a:t>
            </a:r>
            <a:r>
              <a:rPr lang="ko-KR" altLang="en-US" sz="3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 콘텐츠 탐지 서비스</a:t>
            </a:r>
            <a:br>
              <a:rPr lang="en-US" altLang="ko-KR" sz="3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</a:br>
            <a:br>
              <a:rPr lang="en-US" altLang="ko-KR" sz="3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</a:b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7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조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: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강성권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고은경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권지혜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배형준</a:t>
            </a:r>
            <a:endParaRPr lang="ko-KR" altLang="en-US" sz="4000" dirty="0">
              <a:solidFill>
                <a:srgbClr val="005792"/>
              </a:solidFill>
              <a:latin typeface="KoPubWorld돋움체_Pro Bold" panose="020B0600000101010101" charset="-127"/>
              <a:ea typeface="KoPubWorld돋움체_Pro Bold" panose="020B0600000101010101" charset="-127"/>
              <a:cs typeface="KoPubWorld돋움체_Pro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332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기존 서비스와의 </a:t>
            </a:r>
            <a:r>
              <a:rPr lang="ko-KR" altLang="en-US" dirty="0" err="1"/>
              <a:t>차별점</a:t>
            </a:r>
            <a:endParaRPr lang="ko-KR" altLang="en-US" dirty="0"/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10</a:t>
            </a:fld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4DD118D-1B36-490D-A50E-4578E8F3E814}"/>
              </a:ext>
            </a:extLst>
          </p:cNvPr>
          <p:cNvGrpSpPr/>
          <p:nvPr/>
        </p:nvGrpSpPr>
        <p:grpSpPr>
          <a:xfrm>
            <a:off x="678427" y="1220261"/>
            <a:ext cx="11379833" cy="1975223"/>
            <a:chOff x="595195" y="2186031"/>
            <a:chExt cx="5170338" cy="2944993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45BB503-6091-4F2C-9F75-76A3682ED858}"/>
                </a:ext>
              </a:extLst>
            </p:cNvPr>
            <p:cNvSpPr/>
            <p:nvPr/>
          </p:nvSpPr>
          <p:spPr>
            <a:xfrm>
              <a:off x="740879" y="2318351"/>
              <a:ext cx="4880276" cy="26500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낚시성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영상 탐지 서비스가 텍스트를 이용한다는 점에서 기존의 </a:t>
              </a: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낚시성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기사 판독기와 유사한 분석 방법을 사용하게 될 것으로 예상됨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0" lvl="1">
                <a:lnSpc>
                  <a:spcPct val="150000"/>
                </a:lnSpc>
              </a:pPr>
              <a:r>
                <a:rPr lang="en-US" altLang="ko-KR" sz="3600" b="1" dirty="0">
                  <a:solidFill>
                    <a:srgbClr val="C0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BUT</a:t>
              </a: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기사가 아니라 </a:t>
              </a:r>
              <a:r>
                <a:rPr lang="en-US" altLang="ko-KR" sz="2800" b="1" dirty="0">
                  <a:solidFill>
                    <a:srgbClr val="C0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YouTube</a:t>
              </a:r>
              <a:r>
                <a:rPr lang="ko-KR" altLang="en-US" sz="2800" b="1" dirty="0">
                  <a:solidFill>
                    <a:srgbClr val="C0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영상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을 다룬다는 점에서 도메인의 차이가 있음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FD84FED-00F9-4983-84AD-EE1B8FC62C42}"/>
                </a:ext>
              </a:extLst>
            </p:cNvPr>
            <p:cNvSpPr/>
            <p:nvPr/>
          </p:nvSpPr>
          <p:spPr>
            <a:xfrm>
              <a:off x="595195" y="2186031"/>
              <a:ext cx="5170338" cy="2944993"/>
            </a:xfrm>
            <a:prstGeom prst="rect">
              <a:avLst/>
            </a:prstGeom>
            <a:noFill/>
            <a:ln w="28575">
              <a:solidFill>
                <a:srgbClr val="0020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2A910F29-52C8-4F9E-8C84-E77BDB591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368" y="5452551"/>
            <a:ext cx="8743950" cy="795617"/>
          </a:xfrm>
          <a:prstGeom prst="rect">
            <a:avLst/>
          </a:prstGeom>
        </p:spPr>
      </p:pic>
      <p:sp>
        <p:nvSpPr>
          <p:cNvPr id="11" name="사다리꼴 10">
            <a:extLst>
              <a:ext uri="{FF2B5EF4-FFF2-40B4-BE49-F238E27FC236}">
                <a16:creationId xmlns:a16="http://schemas.microsoft.com/office/drawing/2014/main" id="{2C7C2626-9E96-44FC-8E0A-8B768C5BD75F}"/>
              </a:ext>
            </a:extLst>
          </p:cNvPr>
          <p:cNvSpPr/>
          <p:nvPr/>
        </p:nvSpPr>
        <p:spPr>
          <a:xfrm>
            <a:off x="1173615" y="3029288"/>
            <a:ext cx="6413334" cy="446580"/>
          </a:xfrm>
          <a:prstGeom prst="trapezoid">
            <a:avLst>
              <a:gd name="adj" fmla="val 511756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F64E97F-FBBA-4C74-964F-8B9653013FF4}"/>
              </a:ext>
            </a:extLst>
          </p:cNvPr>
          <p:cNvSpPr/>
          <p:nvPr/>
        </p:nvSpPr>
        <p:spPr>
          <a:xfrm>
            <a:off x="1173616" y="3475868"/>
            <a:ext cx="6413334" cy="15342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D127581-881B-4996-A603-B09CD995DBE9}"/>
              </a:ext>
            </a:extLst>
          </p:cNvPr>
          <p:cNvSpPr/>
          <p:nvPr/>
        </p:nvSpPr>
        <p:spPr>
          <a:xfrm>
            <a:off x="1332282" y="3774559"/>
            <a:ext cx="6096000" cy="97719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전 연령대에서 공통적으로 유튜브를 가장 많이 이용한다는 점에서 다양한 세대의 데이터를 얻을 수 있다는 장점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45D43D5-81C3-4B2D-9F63-120865056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1856" y="4216661"/>
            <a:ext cx="4310986" cy="101469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9CDC00-BEE5-4134-94B8-7636801CCD71}"/>
              </a:ext>
            </a:extLst>
          </p:cNvPr>
          <p:cNvSpPr/>
          <p:nvPr/>
        </p:nvSpPr>
        <p:spPr>
          <a:xfrm>
            <a:off x="7410450" y="5466235"/>
            <a:ext cx="2346899" cy="266700"/>
          </a:xfrm>
          <a:prstGeom prst="rect">
            <a:avLst/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F987B3-2CB4-4AAE-962A-43B124BC06CD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도메인의 차이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4605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A1E8489A-A314-4CA5-BFFB-3072CD6E6E37}"/>
              </a:ext>
            </a:extLst>
          </p:cNvPr>
          <p:cNvCxnSpPr>
            <a:cxnSpLocks/>
          </p:cNvCxnSpPr>
          <p:nvPr/>
        </p:nvCxnSpPr>
        <p:spPr>
          <a:xfrm>
            <a:off x="2650918" y="4385841"/>
            <a:ext cx="6857911" cy="8787"/>
          </a:xfrm>
          <a:prstGeom prst="bentConnector3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7D40EB77-03DF-4A5B-9346-AA4CDB4D8C0A}"/>
              </a:ext>
            </a:extLst>
          </p:cNvPr>
          <p:cNvCxnSpPr>
            <a:cxnSpLocks/>
          </p:cNvCxnSpPr>
          <p:nvPr/>
        </p:nvCxnSpPr>
        <p:spPr>
          <a:xfrm>
            <a:off x="2650918" y="5674739"/>
            <a:ext cx="6857911" cy="8787"/>
          </a:xfrm>
          <a:prstGeom prst="bentConnector3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F47FF95F-AD4D-41CB-9465-61BA5D3B3073}"/>
              </a:ext>
            </a:extLst>
          </p:cNvPr>
          <p:cNvCxnSpPr>
            <a:cxnSpLocks/>
            <a:endCxn id="66" idx="1"/>
          </p:cNvCxnSpPr>
          <p:nvPr/>
        </p:nvCxnSpPr>
        <p:spPr>
          <a:xfrm>
            <a:off x="2650918" y="1793860"/>
            <a:ext cx="6857911" cy="8787"/>
          </a:xfrm>
          <a:prstGeom prst="bentConnector3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처리방안 </a:t>
            </a:r>
            <a:r>
              <a:rPr lang="en-US" altLang="ko-KR" dirty="0"/>
              <a:t>&amp; </a:t>
            </a:r>
            <a:r>
              <a:rPr lang="ko-KR" altLang="en-US" dirty="0"/>
              <a:t>분석기법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2D6585-2359-4058-AAF3-81F2DEE6B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DCA5D672-4EA6-42DA-86FB-3940953953AD}"/>
              </a:ext>
            </a:extLst>
          </p:cNvPr>
          <p:cNvSpPr/>
          <p:nvPr/>
        </p:nvSpPr>
        <p:spPr>
          <a:xfrm>
            <a:off x="704851" y="1231477"/>
            <a:ext cx="1978320" cy="114234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썸네일</a:t>
            </a: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C817AAB3-599A-45C6-B145-BCE9DF6A9224}"/>
              </a:ext>
            </a:extLst>
          </p:cNvPr>
          <p:cNvSpPr/>
          <p:nvPr/>
        </p:nvSpPr>
        <p:spPr>
          <a:xfrm>
            <a:off x="704851" y="2522174"/>
            <a:ext cx="1978320" cy="114234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제목</a:t>
            </a:r>
            <a:endParaRPr lang="ko-KR" altLang="en-US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20E86B8D-350D-4380-81AC-2BE1863CD87C}"/>
              </a:ext>
            </a:extLst>
          </p:cNvPr>
          <p:cNvSpPr/>
          <p:nvPr/>
        </p:nvSpPr>
        <p:spPr>
          <a:xfrm>
            <a:off x="9508829" y="2522174"/>
            <a:ext cx="1978320" cy="114234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Title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Text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Tokens</a:t>
            </a:r>
            <a:endParaRPr lang="ko-KR" altLang="en-US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9D5A12BC-6C92-46C7-B667-2F1C2ADA8376}"/>
              </a:ext>
            </a:extLst>
          </p:cNvPr>
          <p:cNvSpPr/>
          <p:nvPr/>
        </p:nvSpPr>
        <p:spPr>
          <a:xfrm>
            <a:off x="704851" y="3812872"/>
            <a:ext cx="1978320" cy="114234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영상 내</a:t>
            </a:r>
            <a:endParaRPr lang="en-US" altLang="ko-KR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자동생성자막</a:t>
            </a: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0B5CF86A-A602-4FC7-87A0-6718293A8A34}"/>
              </a:ext>
            </a:extLst>
          </p:cNvPr>
          <p:cNvSpPr/>
          <p:nvPr/>
        </p:nvSpPr>
        <p:spPr>
          <a:xfrm>
            <a:off x="4020434" y="3812872"/>
            <a:ext cx="3751063" cy="114234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Text Summarization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Using Seq2Seq</a:t>
            </a:r>
            <a:endParaRPr lang="ko-KR" altLang="en-US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C0749984-3348-437C-B6A3-3C78C7E9E30F}"/>
              </a:ext>
            </a:extLst>
          </p:cNvPr>
          <p:cNvSpPr/>
          <p:nvPr/>
        </p:nvSpPr>
        <p:spPr>
          <a:xfrm>
            <a:off x="4020435" y="1231477"/>
            <a:ext cx="3751064" cy="114234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Text/Object Detection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Using OCR/YOLO</a:t>
            </a:r>
            <a:endParaRPr lang="ko-KR" altLang="en-US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1716B5E2-A5CD-489D-8328-47B82BFE8BD8}"/>
              </a:ext>
            </a:extLst>
          </p:cNvPr>
          <p:cNvSpPr/>
          <p:nvPr/>
        </p:nvSpPr>
        <p:spPr>
          <a:xfrm>
            <a:off x="9508829" y="1231477"/>
            <a:ext cx="1978320" cy="114234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Thumbnail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Text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Labels</a:t>
            </a:r>
            <a:endParaRPr lang="ko-KR" altLang="en-US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FAB67BB1-82BD-4E94-A96B-CE7C38F0D4DB}"/>
              </a:ext>
            </a:extLst>
          </p:cNvPr>
          <p:cNvSpPr/>
          <p:nvPr/>
        </p:nvSpPr>
        <p:spPr>
          <a:xfrm>
            <a:off x="9508829" y="3812872"/>
            <a:ext cx="1978320" cy="114234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Video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Text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Tokens</a:t>
            </a:r>
            <a:endParaRPr lang="ko-KR" altLang="en-US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32A842F5-D06C-4F4B-A6A2-8EF9B7BE534D}"/>
              </a:ext>
            </a:extLst>
          </p:cNvPr>
          <p:cNvSpPr/>
          <p:nvPr/>
        </p:nvSpPr>
        <p:spPr>
          <a:xfrm>
            <a:off x="704851" y="5103569"/>
            <a:ext cx="1978320" cy="114234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댓글</a:t>
            </a: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A4D0B4FA-FF9A-4CB8-8EB3-493CCE5C4B68}"/>
              </a:ext>
            </a:extLst>
          </p:cNvPr>
          <p:cNvSpPr/>
          <p:nvPr/>
        </p:nvSpPr>
        <p:spPr>
          <a:xfrm>
            <a:off x="4020434" y="5103569"/>
            <a:ext cx="3751063" cy="114234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Sentiment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Classification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Using LSTM</a:t>
            </a:r>
            <a:endParaRPr lang="ko-KR" altLang="en-US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B9C4C8C0-C8D9-4824-850D-5D23E08A562F}"/>
              </a:ext>
            </a:extLst>
          </p:cNvPr>
          <p:cNvSpPr/>
          <p:nvPr/>
        </p:nvSpPr>
        <p:spPr>
          <a:xfrm>
            <a:off x="9508829" y="5103569"/>
            <a:ext cx="1978320" cy="114234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Positive/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Negative</a:t>
            </a:r>
          </a:p>
        </p:txBody>
      </p: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2264B1A5-91BE-406E-94B8-5830FF80E6F8}"/>
              </a:ext>
            </a:extLst>
          </p:cNvPr>
          <p:cNvCxnSpPr>
            <a:cxnSpLocks/>
          </p:cNvCxnSpPr>
          <p:nvPr/>
        </p:nvCxnSpPr>
        <p:spPr>
          <a:xfrm>
            <a:off x="2650918" y="3121045"/>
            <a:ext cx="6857911" cy="8787"/>
          </a:xfrm>
          <a:prstGeom prst="bentConnector3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36BAF130-A700-427A-9F9E-1095BF9FD71F}"/>
              </a:ext>
            </a:extLst>
          </p:cNvPr>
          <p:cNvSpPr/>
          <p:nvPr/>
        </p:nvSpPr>
        <p:spPr>
          <a:xfrm>
            <a:off x="5598826" y="1793860"/>
            <a:ext cx="1281659" cy="291330"/>
          </a:xfrm>
          <a:prstGeom prst="rect">
            <a:avLst/>
          </a:prstGeom>
          <a:solidFill>
            <a:srgbClr val="7C7C7C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5E14FCD2-D574-4252-98B8-7C8CE1EA008F}"/>
              </a:ext>
            </a:extLst>
          </p:cNvPr>
          <p:cNvSpPr/>
          <p:nvPr/>
        </p:nvSpPr>
        <p:spPr>
          <a:xfrm>
            <a:off x="5733739" y="4357264"/>
            <a:ext cx="974360" cy="297182"/>
          </a:xfrm>
          <a:prstGeom prst="rect">
            <a:avLst/>
          </a:prstGeom>
          <a:solidFill>
            <a:srgbClr val="7C7C7C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9B83E493-BC36-4460-9E0D-820BCC54AA64}"/>
              </a:ext>
            </a:extLst>
          </p:cNvPr>
          <p:cNvSpPr/>
          <p:nvPr/>
        </p:nvSpPr>
        <p:spPr>
          <a:xfrm>
            <a:off x="5876143" y="5761863"/>
            <a:ext cx="749509" cy="297783"/>
          </a:xfrm>
          <a:prstGeom prst="rect">
            <a:avLst/>
          </a:prstGeom>
          <a:solidFill>
            <a:srgbClr val="7C7C7C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A36B7-B4C6-4D84-9091-96BE96286CE8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데이터 수집 및 </a:t>
            </a:r>
            <a:r>
              <a:rPr lang="ko-KR" altLang="en-US" sz="1400" dirty="0" err="1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전처리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078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데이터 처리방안 </a:t>
            </a:r>
            <a:r>
              <a:rPr lang="en-US" altLang="ko-KR" dirty="0"/>
              <a:t>&amp; </a:t>
            </a:r>
            <a:r>
              <a:rPr lang="ko-KR" altLang="en-US" dirty="0"/>
              <a:t>분석기법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2D6585-2359-4058-AAF3-81F2DEE6B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DEC11-F37D-4532-92DB-67E7B10861C3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분석 </a:t>
            </a:r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FLOW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994BD71-C4B6-44D0-B0AD-341CAF88B92E}"/>
              </a:ext>
            </a:extLst>
          </p:cNvPr>
          <p:cNvSpPr/>
          <p:nvPr/>
        </p:nvSpPr>
        <p:spPr>
          <a:xfrm>
            <a:off x="9972100" y="2796192"/>
            <a:ext cx="1993242" cy="1994911"/>
          </a:xfrm>
          <a:prstGeom prst="ellipse">
            <a:avLst/>
          </a:prstGeom>
          <a:solidFill>
            <a:srgbClr val="005792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낚시성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영상일 확률 산출</a:t>
            </a:r>
            <a:endParaRPr lang="en-US" altLang="ko-KR" sz="16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76" name="화살표: 오른쪽 75">
            <a:extLst>
              <a:ext uri="{FF2B5EF4-FFF2-40B4-BE49-F238E27FC236}">
                <a16:creationId xmlns:a16="http://schemas.microsoft.com/office/drawing/2014/main" id="{F57912E0-6FBC-4B88-9CBA-C62335E9A279}"/>
              </a:ext>
            </a:extLst>
          </p:cNvPr>
          <p:cNvSpPr/>
          <p:nvPr/>
        </p:nvSpPr>
        <p:spPr>
          <a:xfrm>
            <a:off x="9681883" y="3731267"/>
            <a:ext cx="166667" cy="322217"/>
          </a:xfrm>
          <a:prstGeom prst="rightArrow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76A8158D-5AE4-4C8F-9163-5447922ED8A5}"/>
              </a:ext>
            </a:extLst>
          </p:cNvPr>
          <p:cNvSpPr/>
          <p:nvPr/>
        </p:nvSpPr>
        <p:spPr>
          <a:xfrm>
            <a:off x="7586800" y="2830882"/>
            <a:ext cx="1971533" cy="192553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Classification </a:t>
            </a:r>
          </a:p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Using</a:t>
            </a:r>
          </a:p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MLP</a:t>
            </a:r>
          </a:p>
        </p:txBody>
      </p:sp>
      <p:sp>
        <p:nvSpPr>
          <p:cNvPr id="79" name="화살표: 오른쪽 78">
            <a:extLst>
              <a:ext uri="{FF2B5EF4-FFF2-40B4-BE49-F238E27FC236}">
                <a16:creationId xmlns:a16="http://schemas.microsoft.com/office/drawing/2014/main" id="{035547AA-C448-493D-AB2A-060CC7D94736}"/>
              </a:ext>
            </a:extLst>
          </p:cNvPr>
          <p:cNvSpPr/>
          <p:nvPr/>
        </p:nvSpPr>
        <p:spPr>
          <a:xfrm>
            <a:off x="7341721" y="3775277"/>
            <a:ext cx="166667" cy="322217"/>
          </a:xfrm>
          <a:prstGeom prst="rightArrow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19187177-89F3-42A6-87C3-1BB5C20E2C74}"/>
              </a:ext>
            </a:extLst>
          </p:cNvPr>
          <p:cNvSpPr/>
          <p:nvPr/>
        </p:nvSpPr>
        <p:spPr>
          <a:xfrm>
            <a:off x="6075263" y="1222344"/>
            <a:ext cx="1971533" cy="2019641"/>
          </a:xfrm>
          <a:prstGeom prst="ellipse">
            <a:avLst/>
          </a:prstGeom>
          <a:solidFill>
            <a:srgbClr val="005792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+ 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댓글의 부정</a:t>
            </a:r>
            <a:r>
              <a: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긍정도</a:t>
            </a:r>
          </a:p>
          <a:p>
            <a:pPr algn="ctr"/>
            <a:r>
              <a: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+ 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조회수 대비 </a:t>
            </a:r>
            <a:r>
              <a: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dislike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수</a:t>
            </a:r>
            <a:endParaRPr lang="en-US" altLang="ko-KR" sz="16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81" name="화살표: 오른쪽 80">
            <a:extLst>
              <a:ext uri="{FF2B5EF4-FFF2-40B4-BE49-F238E27FC236}">
                <a16:creationId xmlns:a16="http://schemas.microsoft.com/office/drawing/2014/main" id="{62A0E7A4-12B6-4844-A82D-5CD885EA34F0}"/>
              </a:ext>
            </a:extLst>
          </p:cNvPr>
          <p:cNvSpPr/>
          <p:nvPr/>
        </p:nvSpPr>
        <p:spPr>
          <a:xfrm>
            <a:off x="4637478" y="3697538"/>
            <a:ext cx="166667" cy="322217"/>
          </a:xfrm>
          <a:prstGeom prst="rightArrow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53B2A281-F8DD-4717-AD01-38732FFBFD0B}"/>
              </a:ext>
            </a:extLst>
          </p:cNvPr>
          <p:cNvSpPr/>
          <p:nvPr/>
        </p:nvSpPr>
        <p:spPr>
          <a:xfrm>
            <a:off x="4962627" y="2777496"/>
            <a:ext cx="2220277" cy="2162302"/>
          </a:xfrm>
          <a:prstGeom prst="ellipse">
            <a:avLst/>
          </a:prstGeom>
          <a:solidFill>
            <a:srgbClr val="005792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&lt;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썸네일</a:t>
            </a:r>
            <a:r>
              <a: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제목</a:t>
            </a:r>
            <a:r>
              <a: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&gt; 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과 </a:t>
            </a:r>
            <a:r>
              <a: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&lt;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영상</a:t>
            </a:r>
            <a:r>
              <a: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&gt;</a:t>
            </a:r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간의 </a:t>
            </a:r>
            <a:endParaRPr lang="en-US" altLang="ko-KR" sz="16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일치 확률</a:t>
            </a:r>
            <a:endParaRPr lang="en-US" altLang="ko-KR" sz="16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98" name="화살표: 오른쪽 97">
            <a:extLst>
              <a:ext uri="{FF2B5EF4-FFF2-40B4-BE49-F238E27FC236}">
                <a16:creationId xmlns:a16="http://schemas.microsoft.com/office/drawing/2014/main" id="{01296ECC-7068-4340-B69C-82B7B41BD80C}"/>
              </a:ext>
            </a:extLst>
          </p:cNvPr>
          <p:cNvSpPr/>
          <p:nvPr/>
        </p:nvSpPr>
        <p:spPr>
          <a:xfrm>
            <a:off x="2495107" y="3697538"/>
            <a:ext cx="166667" cy="322217"/>
          </a:xfrm>
          <a:prstGeom prst="rightArrow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63B76145-B2F8-4BBF-BB02-AB13C886A665}"/>
              </a:ext>
            </a:extLst>
          </p:cNvPr>
          <p:cNvSpPr/>
          <p:nvPr/>
        </p:nvSpPr>
        <p:spPr>
          <a:xfrm>
            <a:off x="2740187" y="3005286"/>
            <a:ext cx="1758299" cy="170672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Word</a:t>
            </a:r>
          </a:p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Embedding</a:t>
            </a:r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54CCB14A-B0FD-489D-93D0-BB70B993521C}"/>
              </a:ext>
            </a:extLst>
          </p:cNvPr>
          <p:cNvSpPr/>
          <p:nvPr/>
        </p:nvSpPr>
        <p:spPr>
          <a:xfrm>
            <a:off x="335283" y="3263448"/>
            <a:ext cx="1978320" cy="114234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Title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Text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Tokens</a:t>
            </a:r>
            <a:endParaRPr lang="ko-KR" altLang="en-US" sz="1600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54E9171C-FA8D-489D-9AFB-34AB5D8BCC79}"/>
              </a:ext>
            </a:extLst>
          </p:cNvPr>
          <p:cNvSpPr/>
          <p:nvPr/>
        </p:nvSpPr>
        <p:spPr>
          <a:xfrm>
            <a:off x="335283" y="1972751"/>
            <a:ext cx="1978320" cy="114234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Thumbnail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Text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Labels</a:t>
            </a:r>
            <a:endParaRPr lang="ko-KR" altLang="en-US" sz="1600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D34DD8FB-39DD-4747-AC6E-590E3DF61772}"/>
              </a:ext>
            </a:extLst>
          </p:cNvPr>
          <p:cNvSpPr/>
          <p:nvPr/>
        </p:nvSpPr>
        <p:spPr>
          <a:xfrm>
            <a:off x="335283" y="4566896"/>
            <a:ext cx="1978320" cy="114234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Video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Text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Tokens</a:t>
            </a:r>
            <a:endParaRPr lang="ko-KR" altLang="en-US" sz="1600" dirty="0">
              <a:solidFill>
                <a:schemeClr val="tx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10" name="십자형 9">
            <a:extLst>
              <a:ext uri="{FF2B5EF4-FFF2-40B4-BE49-F238E27FC236}">
                <a16:creationId xmlns:a16="http://schemas.microsoft.com/office/drawing/2014/main" id="{5FFD5F59-3D5F-406C-9292-CDEFEC4C8453}"/>
              </a:ext>
            </a:extLst>
          </p:cNvPr>
          <p:cNvSpPr/>
          <p:nvPr/>
        </p:nvSpPr>
        <p:spPr>
          <a:xfrm>
            <a:off x="1138437" y="2977150"/>
            <a:ext cx="442210" cy="434715"/>
          </a:xfrm>
          <a:prstGeom prst="plus">
            <a:avLst>
              <a:gd name="adj" fmla="val 31896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054186E6-6C6C-4CA9-96D6-7C60A597447E}"/>
              </a:ext>
            </a:extLst>
          </p:cNvPr>
          <p:cNvSpPr/>
          <p:nvPr/>
        </p:nvSpPr>
        <p:spPr>
          <a:xfrm>
            <a:off x="8326443" y="3894495"/>
            <a:ext cx="511400" cy="278901"/>
          </a:xfrm>
          <a:prstGeom prst="rect">
            <a:avLst/>
          </a:prstGeom>
          <a:solidFill>
            <a:srgbClr val="7C7C7C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44F99E71-5439-4FAE-8D9B-781777917239}"/>
              </a:ext>
            </a:extLst>
          </p:cNvPr>
          <p:cNvSpPr/>
          <p:nvPr/>
        </p:nvSpPr>
        <p:spPr>
          <a:xfrm>
            <a:off x="8188658" y="4517518"/>
            <a:ext cx="1478256" cy="1441071"/>
          </a:xfrm>
          <a:prstGeom prst="ellipse">
            <a:avLst/>
          </a:prstGeom>
          <a:solidFill>
            <a:srgbClr val="FFF2CC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Evaluation Metric: </a:t>
            </a:r>
            <a:endParaRPr lang="en-US" altLang="ko-KR" sz="1400" b="1" dirty="0">
              <a:solidFill>
                <a:schemeClr val="bg2">
                  <a:lumMod val="50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1400" b="1" dirty="0">
                <a:solidFill>
                  <a:schemeClr val="bg2">
                    <a:lumMod val="50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F1-score</a:t>
            </a:r>
          </a:p>
        </p:txBody>
      </p:sp>
    </p:spTree>
    <p:extLst>
      <p:ext uri="{BB962C8B-B14F-4D97-AF65-F5344CB8AC3E}">
        <p14:creationId xmlns:p14="http://schemas.microsoft.com/office/powerpoint/2010/main" val="1672372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활용방안 </a:t>
            </a:r>
            <a:r>
              <a:rPr lang="en-US" altLang="ko-KR" dirty="0"/>
              <a:t>&amp;</a:t>
            </a:r>
            <a:r>
              <a:rPr lang="ko-KR" altLang="en-US" dirty="0"/>
              <a:t> 기대효과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46AAAA1-F905-4740-B5F3-4F4F7906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A724F-F52D-437F-8F8F-A4C1CD3E6E8D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활용방안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1EACD4B-0145-4823-AAB9-95EC9A547B6A}"/>
              </a:ext>
            </a:extLst>
          </p:cNvPr>
          <p:cNvSpPr/>
          <p:nvPr/>
        </p:nvSpPr>
        <p:spPr>
          <a:xfrm>
            <a:off x="394997" y="2832673"/>
            <a:ext cx="5137740" cy="977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낚시성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영상일 확률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긍정 댓글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/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부정 댓글 비중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EE27BDF-A269-44EA-A334-A3826498BA9D}"/>
              </a:ext>
            </a:extLst>
          </p:cNvPr>
          <p:cNvGrpSpPr/>
          <p:nvPr/>
        </p:nvGrpSpPr>
        <p:grpSpPr>
          <a:xfrm>
            <a:off x="5377931" y="1907561"/>
            <a:ext cx="6419072" cy="3320251"/>
            <a:chOff x="0" y="1474507"/>
            <a:chExt cx="6419072" cy="3320251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E38DBD2D-6D76-4B1F-86EF-2D3B5CACBE14}"/>
                </a:ext>
              </a:extLst>
            </p:cNvPr>
            <p:cNvSpPr/>
            <p:nvPr/>
          </p:nvSpPr>
          <p:spPr>
            <a:xfrm>
              <a:off x="449645" y="2247907"/>
              <a:ext cx="5969427" cy="25468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400" b="1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1. </a:t>
              </a:r>
              <a:r>
                <a:rPr lang="ko-KR" altLang="en-US" sz="2400" b="1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웹페이지 구현</a:t>
              </a:r>
              <a:endParaRPr lang="en-US" altLang="ko-KR" sz="24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    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링크를 입력하면 </a:t>
              </a: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낚시성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영상 확률 산출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400" b="1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2. </a:t>
              </a:r>
              <a:r>
                <a:rPr lang="ko-KR" altLang="en-US" sz="2400" b="1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크롬 확장 프로그램으로 발전</a:t>
              </a:r>
              <a:endParaRPr lang="en-US" altLang="ko-KR" sz="24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   마우스를 영상 썸네일 위에 올리면 해당 사항을 표시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8DB0E74-8734-4257-85B3-65A2510FE0D4}"/>
                </a:ext>
              </a:extLst>
            </p:cNvPr>
            <p:cNvSpPr/>
            <p:nvPr/>
          </p:nvSpPr>
          <p:spPr>
            <a:xfrm>
              <a:off x="0" y="1474507"/>
              <a:ext cx="5137740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>
                <a:lnSpc>
                  <a:spcPct val="150000"/>
                </a:lnSpc>
              </a:pPr>
              <a:r>
                <a:rPr lang="ko-KR" altLang="en-US" sz="3200" b="1" dirty="0">
                  <a:solidFill>
                    <a:srgbClr val="448EF6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서비스 제공 방안</a:t>
              </a:r>
              <a:endParaRPr lang="en-US" altLang="ko-KR" sz="3200" b="1" dirty="0">
                <a:solidFill>
                  <a:srgbClr val="448EF6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F306CC-590C-4F72-B36A-42FFD68E9658}"/>
              </a:ext>
            </a:extLst>
          </p:cNvPr>
          <p:cNvSpPr/>
          <p:nvPr/>
        </p:nvSpPr>
        <p:spPr>
          <a:xfrm>
            <a:off x="705395" y="2677002"/>
            <a:ext cx="3657600" cy="1306285"/>
          </a:xfrm>
          <a:prstGeom prst="rect">
            <a:avLst/>
          </a:prstGeom>
          <a:noFill/>
          <a:ln w="38100">
            <a:solidFill>
              <a:srgbClr val="002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B24588-929C-46D6-B737-A035BA5041B2}"/>
              </a:ext>
            </a:extLst>
          </p:cNvPr>
          <p:cNvCxnSpPr>
            <a:cxnSpLocks/>
            <a:stCxn id="7" idx="3"/>
            <a:endCxn id="17" idx="1"/>
          </p:cNvCxnSpPr>
          <p:nvPr/>
        </p:nvCxnSpPr>
        <p:spPr>
          <a:xfrm flipV="1">
            <a:off x="4362995" y="3243433"/>
            <a:ext cx="1253513" cy="86712"/>
          </a:xfrm>
          <a:prstGeom prst="straightConnector1">
            <a:avLst/>
          </a:prstGeom>
          <a:ln w="38100">
            <a:solidFill>
              <a:srgbClr val="0020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03B5F3A-E097-4E1D-B883-EBF9D2CCD20F}"/>
              </a:ext>
            </a:extLst>
          </p:cNvPr>
          <p:cNvCxnSpPr>
            <a:cxnSpLocks/>
            <a:stCxn id="7" idx="3"/>
            <a:endCxn id="18" idx="1"/>
          </p:cNvCxnSpPr>
          <p:nvPr/>
        </p:nvCxnSpPr>
        <p:spPr>
          <a:xfrm>
            <a:off x="4362995" y="3330145"/>
            <a:ext cx="1253513" cy="1335871"/>
          </a:xfrm>
          <a:prstGeom prst="straightConnector1">
            <a:avLst/>
          </a:prstGeom>
          <a:ln w="38100">
            <a:solidFill>
              <a:srgbClr val="0020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32E760A-63A2-4D7C-92C5-2EFE58F50EE6}"/>
              </a:ext>
            </a:extLst>
          </p:cNvPr>
          <p:cNvSpPr/>
          <p:nvPr/>
        </p:nvSpPr>
        <p:spPr>
          <a:xfrm>
            <a:off x="5616508" y="2677002"/>
            <a:ext cx="5969427" cy="1132862"/>
          </a:xfrm>
          <a:prstGeom prst="rect">
            <a:avLst/>
          </a:prstGeom>
          <a:noFill/>
          <a:ln w="38100">
            <a:solidFill>
              <a:srgbClr val="002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076B010-C29B-4CFD-9697-0720C5092D79}"/>
              </a:ext>
            </a:extLst>
          </p:cNvPr>
          <p:cNvSpPr/>
          <p:nvPr/>
        </p:nvSpPr>
        <p:spPr>
          <a:xfrm>
            <a:off x="5616508" y="4012873"/>
            <a:ext cx="5969427" cy="1306285"/>
          </a:xfrm>
          <a:prstGeom prst="rect">
            <a:avLst/>
          </a:prstGeom>
          <a:noFill/>
          <a:ln w="38100">
            <a:solidFill>
              <a:srgbClr val="002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DB090F-09B5-4326-921B-8CB4A3F0AD45}"/>
              </a:ext>
            </a:extLst>
          </p:cNvPr>
          <p:cNvSpPr/>
          <p:nvPr/>
        </p:nvSpPr>
        <p:spPr>
          <a:xfrm>
            <a:off x="148209" y="1907561"/>
            <a:ext cx="26196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3200" b="1" dirty="0">
                <a:solidFill>
                  <a:srgbClr val="448EF6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최종 결과물</a:t>
            </a:r>
            <a:endParaRPr lang="en-US" altLang="ko-KR" sz="3200" b="1" dirty="0">
              <a:solidFill>
                <a:srgbClr val="448EF6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7186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활용방안 </a:t>
            </a:r>
            <a:r>
              <a:rPr lang="en-US" altLang="ko-KR" dirty="0"/>
              <a:t>&amp;</a:t>
            </a:r>
            <a:r>
              <a:rPr lang="ko-KR" altLang="en-US" dirty="0"/>
              <a:t> 기대효과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46AAAA1-F905-4740-B5F3-4F4F7906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A724F-F52D-437F-8F8F-A4C1CD3E6E8D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기대효과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1653C6F-A1C4-48E7-8A8B-B3B154DD4E10}"/>
              </a:ext>
            </a:extLst>
          </p:cNvPr>
          <p:cNvGrpSpPr/>
          <p:nvPr/>
        </p:nvGrpSpPr>
        <p:grpSpPr>
          <a:xfrm>
            <a:off x="694468" y="1860936"/>
            <a:ext cx="4986530" cy="1318888"/>
            <a:chOff x="612033" y="1710579"/>
            <a:chExt cx="4986530" cy="131888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773C5A3-3EAC-4D65-8A2A-0246DB4CFCD9}"/>
                </a:ext>
              </a:extLst>
            </p:cNvPr>
            <p:cNvSpPr txBox="1"/>
            <p:nvPr/>
          </p:nvSpPr>
          <p:spPr>
            <a:xfrm>
              <a:off x="1828435" y="1971172"/>
              <a:ext cx="377012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보다 양질의 콘텐츠를 생산하기 위한 기준을 마련할 수 있음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63D650E-0F7B-44A2-9BAC-040AB891D9A0}"/>
                </a:ext>
              </a:extLst>
            </p:cNvPr>
            <p:cNvGrpSpPr/>
            <p:nvPr/>
          </p:nvGrpSpPr>
          <p:grpSpPr>
            <a:xfrm>
              <a:off x="612033" y="1710579"/>
              <a:ext cx="1016625" cy="1318888"/>
              <a:chOff x="2597587" y="1492864"/>
              <a:chExt cx="1016625" cy="1318888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CDBA0414-6A05-4F63-ABE9-0B2364B5DC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7587" y="1492864"/>
                <a:ext cx="931819" cy="931819"/>
              </a:xfrm>
              <a:prstGeom prst="rect">
                <a:avLst/>
              </a:prstGeom>
            </p:spPr>
          </p:pic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8EA0A70C-F9ED-4EB2-B0F7-C82849D7EF01}"/>
                  </a:ext>
                </a:extLst>
              </p:cNvPr>
              <p:cNvSpPr/>
              <p:nvPr/>
            </p:nvSpPr>
            <p:spPr>
              <a:xfrm>
                <a:off x="2597587" y="2350087"/>
                <a:ext cx="10166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2400" b="1" dirty="0" err="1">
                    <a:solidFill>
                      <a:srgbClr val="005792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유튜버</a:t>
                </a:r>
                <a:endParaRPr lang="ko-KR" altLang="en-US" sz="2400" dirty="0"/>
              </a:p>
            </p:txBody>
          </p:sp>
        </p:grp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9AB7907-1A81-4782-B30B-FBBC9D9E07C5}"/>
              </a:ext>
            </a:extLst>
          </p:cNvPr>
          <p:cNvGrpSpPr/>
          <p:nvPr/>
        </p:nvGrpSpPr>
        <p:grpSpPr>
          <a:xfrm>
            <a:off x="6658384" y="1480672"/>
            <a:ext cx="5032872" cy="1938992"/>
            <a:chOff x="548639" y="2568010"/>
            <a:chExt cx="5032872" cy="193899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B2C3919-5BDF-4B9B-91F7-08D09F646476}"/>
                </a:ext>
              </a:extLst>
            </p:cNvPr>
            <p:cNvSpPr/>
            <p:nvPr/>
          </p:nvSpPr>
          <p:spPr>
            <a:xfrm>
              <a:off x="715426" y="3953174"/>
              <a:ext cx="73930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기업</a:t>
              </a:r>
              <a:endParaRPr lang="ko-KR" altLang="en-US" sz="2400" dirty="0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F42DFAD-5519-4377-8BF6-C23D5B462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639" y="2984353"/>
              <a:ext cx="932400" cy="9324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F501F42-D561-484D-8E25-73278EB74181}"/>
                </a:ext>
              </a:extLst>
            </p:cNvPr>
            <p:cNvSpPr txBox="1"/>
            <p:nvPr/>
          </p:nvSpPr>
          <p:spPr>
            <a:xfrm>
              <a:off x="1765622" y="2568010"/>
              <a:ext cx="381588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유튜브 관계자들의 </a:t>
              </a: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낚시성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 콘텐츠 제거 비용의 절감 도모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기업 유튜브 홍보 채널의 </a:t>
              </a: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낚시성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 콘텐츠 제작으로 인한 기업 충성도 하락 방지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5AA6C8A7-07F4-4EF2-AB2C-E1DA4BDB19D0}"/>
              </a:ext>
            </a:extLst>
          </p:cNvPr>
          <p:cNvGrpSpPr/>
          <p:nvPr/>
        </p:nvGrpSpPr>
        <p:grpSpPr>
          <a:xfrm>
            <a:off x="6459332" y="4342242"/>
            <a:ext cx="5292882" cy="1501838"/>
            <a:chOff x="430091" y="4538693"/>
            <a:chExt cx="5292882" cy="1501838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014B13D7-F75D-47A1-8536-BCF16750F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058" y="4538693"/>
              <a:ext cx="932400" cy="932400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06BC28B-C74C-43E9-A2A9-8378BAD98BF8}"/>
                </a:ext>
              </a:extLst>
            </p:cNvPr>
            <p:cNvSpPr/>
            <p:nvPr/>
          </p:nvSpPr>
          <p:spPr>
            <a:xfrm>
              <a:off x="430091" y="5578866"/>
              <a:ext cx="150233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정부</a:t>
              </a:r>
              <a:r>
                <a:rPr lang="en-US" altLang="ko-KR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(</a:t>
              </a:r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사회</a:t>
              </a:r>
              <a:r>
                <a:rPr lang="en-US" altLang="ko-KR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)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13524FB-503F-476C-99E0-741D6D150BA4}"/>
                </a:ext>
              </a:extLst>
            </p:cNvPr>
            <p:cNvSpPr/>
            <p:nvPr/>
          </p:nvSpPr>
          <p:spPr>
            <a:xfrm>
              <a:off x="1787879" y="4817094"/>
              <a:ext cx="3935094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낚시성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 콘텐츠로 인한 정치적 혼란 방지 가능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3F04EC0-A547-462B-B6BA-B6E30CCC94A2}"/>
              </a:ext>
            </a:extLst>
          </p:cNvPr>
          <p:cNvGrpSpPr/>
          <p:nvPr/>
        </p:nvGrpSpPr>
        <p:grpSpPr>
          <a:xfrm>
            <a:off x="614139" y="4396724"/>
            <a:ext cx="4984633" cy="1459141"/>
            <a:chOff x="6909367" y="1986877"/>
            <a:chExt cx="4984633" cy="145914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CA6DDD-4E25-48D2-B8DD-E95EC7182226}"/>
                </a:ext>
              </a:extLst>
            </p:cNvPr>
            <p:cNvSpPr txBox="1"/>
            <p:nvPr/>
          </p:nvSpPr>
          <p:spPr>
            <a:xfrm>
              <a:off x="8174470" y="2210796"/>
              <a:ext cx="37195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정보의 홍수 속에서 양질의 정보 선택이 용이해짐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E681D129-36B7-4EBD-B27F-71095AECD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1480" y="1986877"/>
              <a:ext cx="932400" cy="932400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B14C0F2-8E44-46B7-B6B9-435F6E1D7531}"/>
                </a:ext>
              </a:extLst>
            </p:cNvPr>
            <p:cNvSpPr/>
            <p:nvPr/>
          </p:nvSpPr>
          <p:spPr>
            <a:xfrm>
              <a:off x="6909367" y="2984353"/>
              <a:ext cx="10166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소비자</a:t>
              </a:r>
              <a:endParaRPr lang="en-US" altLang="ko-KR" sz="2400" b="1" dirty="0">
                <a:solidFill>
                  <a:srgbClr val="005792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A489A19-2454-4421-95B7-611F6BE2C7E4}"/>
              </a:ext>
            </a:extLst>
          </p:cNvPr>
          <p:cNvCxnSpPr/>
          <p:nvPr/>
        </p:nvCxnSpPr>
        <p:spPr>
          <a:xfrm>
            <a:off x="287693" y="3676976"/>
            <a:ext cx="11547256" cy="0"/>
          </a:xfrm>
          <a:prstGeom prst="line">
            <a:avLst/>
          </a:prstGeom>
          <a:noFill/>
          <a:ln w="28575">
            <a:solidFill>
              <a:srgbClr val="002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2617FF3F-1F97-4667-8666-E1F587F53239}"/>
              </a:ext>
            </a:extLst>
          </p:cNvPr>
          <p:cNvCxnSpPr>
            <a:cxnSpLocks/>
          </p:cNvCxnSpPr>
          <p:nvPr/>
        </p:nvCxnSpPr>
        <p:spPr>
          <a:xfrm flipV="1">
            <a:off x="6096000" y="1271451"/>
            <a:ext cx="0" cy="5007429"/>
          </a:xfrm>
          <a:prstGeom prst="line">
            <a:avLst/>
          </a:prstGeom>
          <a:noFill/>
          <a:ln w="28575">
            <a:solidFill>
              <a:srgbClr val="002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992408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381" y="571500"/>
            <a:ext cx="7689237" cy="629055"/>
          </a:xfrm>
        </p:spPr>
        <p:txBody>
          <a:bodyPr>
            <a:noAutofit/>
          </a:bodyPr>
          <a:lstStyle/>
          <a:p>
            <a:pPr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</a:rPr>
              <a:t>Contents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F4C280-EBD2-4082-BB02-ECD24E177E15}"/>
              </a:ext>
            </a:extLst>
          </p:cNvPr>
          <p:cNvCxnSpPr>
            <a:cxnSpLocks/>
          </p:cNvCxnSpPr>
          <p:nvPr/>
        </p:nvCxnSpPr>
        <p:spPr>
          <a:xfrm>
            <a:off x="4852987" y="128587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4015B0EB-E139-416E-A502-A28A075E1BB1}"/>
              </a:ext>
            </a:extLst>
          </p:cNvPr>
          <p:cNvGrpSpPr/>
          <p:nvPr/>
        </p:nvGrpSpPr>
        <p:grpSpPr>
          <a:xfrm>
            <a:off x="2116991" y="3161552"/>
            <a:ext cx="7958016" cy="1344198"/>
            <a:chOff x="968066" y="3170873"/>
            <a:chExt cx="7958016" cy="1344198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CB6E0B12-A408-4495-B774-2AADD69B71EB}"/>
                </a:ext>
              </a:extLst>
            </p:cNvPr>
            <p:cNvGrpSpPr/>
            <p:nvPr/>
          </p:nvGrpSpPr>
          <p:grpSpPr>
            <a:xfrm>
              <a:off x="968066" y="3170873"/>
              <a:ext cx="1328958" cy="1328958"/>
              <a:chOff x="576042" y="4021821"/>
              <a:chExt cx="1328958" cy="132895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060D78A-1203-47B1-BBE7-66F8560B963F}"/>
                  </a:ext>
                </a:extLst>
              </p:cNvPr>
              <p:cNvSpPr/>
              <p:nvPr/>
            </p:nvSpPr>
            <p:spPr>
              <a:xfrm>
                <a:off x="576042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DB82E820-1B33-478D-8CB5-920665B22C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9566" y="4295345"/>
                <a:ext cx="781910" cy="781910"/>
              </a:xfrm>
              <a:prstGeom prst="rect">
                <a:avLst/>
              </a:prstGeom>
            </p:spPr>
          </p:pic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CA26B28-0BA9-4434-87D8-BF4D8D7A1AC7}"/>
                </a:ext>
              </a:extLst>
            </p:cNvPr>
            <p:cNvGrpSpPr/>
            <p:nvPr/>
          </p:nvGrpSpPr>
          <p:grpSpPr>
            <a:xfrm>
              <a:off x="3174933" y="3170873"/>
              <a:ext cx="1328958" cy="1328958"/>
              <a:chOff x="2397736" y="4021821"/>
              <a:chExt cx="1328958" cy="1328958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B2C406F6-36DC-4D36-BC71-225CCF575B44}"/>
                  </a:ext>
                </a:extLst>
              </p:cNvPr>
              <p:cNvSpPr/>
              <p:nvPr/>
            </p:nvSpPr>
            <p:spPr>
              <a:xfrm>
                <a:off x="2397736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3B38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AFE6EDCC-A68F-4CF2-B190-710E8EDBB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71615" y="4296055"/>
                <a:ext cx="781200" cy="781200"/>
              </a:xfrm>
              <a:prstGeom prst="rect">
                <a:avLst/>
              </a:prstGeom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3DE9205-D6F0-46C5-B566-AE3072E3FFDC}"/>
                </a:ext>
              </a:extLst>
            </p:cNvPr>
            <p:cNvGrpSpPr/>
            <p:nvPr/>
          </p:nvGrpSpPr>
          <p:grpSpPr>
            <a:xfrm>
              <a:off x="5381800" y="3170873"/>
              <a:ext cx="1328958" cy="1328958"/>
              <a:chOff x="5260069" y="4021821"/>
              <a:chExt cx="1328958" cy="1328958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F867B0C6-AB8A-4924-A0C9-43EB7947CA0B}"/>
                  </a:ext>
                </a:extLst>
              </p:cNvPr>
              <p:cNvSpPr/>
              <p:nvPr/>
            </p:nvSpPr>
            <p:spPr>
              <a:xfrm>
                <a:off x="5260069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3B38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CD8FE39F-FEC7-4A54-AD8D-089FE63CED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3948" y="4296055"/>
                <a:ext cx="781200" cy="781200"/>
              </a:xfrm>
              <a:prstGeom prst="rect">
                <a:avLst/>
              </a:prstGeom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E60141F-12E1-4C85-B70D-9BAFE942C1D2}"/>
                </a:ext>
              </a:extLst>
            </p:cNvPr>
            <p:cNvGrpSpPr/>
            <p:nvPr/>
          </p:nvGrpSpPr>
          <p:grpSpPr>
            <a:xfrm>
              <a:off x="7597124" y="3186113"/>
              <a:ext cx="1328958" cy="1328958"/>
              <a:chOff x="7490784" y="4037061"/>
              <a:chExt cx="1328958" cy="132895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BE5463AE-D157-4948-B022-665F87FC3710}"/>
                  </a:ext>
                </a:extLst>
              </p:cNvPr>
              <p:cNvSpPr/>
              <p:nvPr/>
            </p:nvSpPr>
            <p:spPr>
              <a:xfrm>
                <a:off x="7490784" y="403706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3B38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2ACAA759-1787-4105-A076-46D58C27B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64663" y="4325825"/>
                <a:ext cx="781200" cy="781200"/>
              </a:xfrm>
              <a:prstGeom prst="rect">
                <a:avLst/>
              </a:prstGeom>
            </p:spPr>
          </p:pic>
        </p:grp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5E9F3BF8-8C6B-4DA3-A70F-CBD6BF40ABB6}"/>
              </a:ext>
            </a:extLst>
          </p:cNvPr>
          <p:cNvGrpSpPr/>
          <p:nvPr/>
        </p:nvGrpSpPr>
        <p:grpSpPr>
          <a:xfrm>
            <a:off x="2175216" y="2351246"/>
            <a:ext cx="8453064" cy="712250"/>
            <a:chOff x="1086985" y="2344972"/>
            <a:chExt cx="8453064" cy="712250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7BB05EE-4BC6-4F84-AB93-B72A218C192D}"/>
                </a:ext>
              </a:extLst>
            </p:cNvPr>
            <p:cNvSpPr txBox="1"/>
            <p:nvPr/>
          </p:nvSpPr>
          <p:spPr>
            <a:xfrm>
              <a:off x="1086985" y="2499510"/>
              <a:ext cx="11905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배경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45D33C-29F1-4A60-9C96-01DE0C8D9E10}"/>
                </a:ext>
              </a:extLst>
            </p:cNvPr>
            <p:cNvSpPr txBox="1"/>
            <p:nvPr/>
          </p:nvSpPr>
          <p:spPr>
            <a:xfrm>
              <a:off x="2942316" y="2349336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기존 서비스와의 </a:t>
              </a: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차별점</a:t>
              </a:r>
              <a:endPara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1C4564D-49F5-43F8-AE78-B5F30A438697}"/>
                </a:ext>
              </a:extLst>
            </p:cNvPr>
            <p:cNvSpPr txBox="1"/>
            <p:nvPr/>
          </p:nvSpPr>
          <p:spPr>
            <a:xfrm>
              <a:off x="5149183" y="2344972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데이터 처리방안 </a:t>
              </a: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분석기법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14BDDB3-DDBE-4959-81B6-1228E90C6933}"/>
                </a:ext>
              </a:extLst>
            </p:cNvPr>
            <p:cNvSpPr txBox="1"/>
            <p:nvPr/>
          </p:nvSpPr>
          <p:spPr>
            <a:xfrm>
              <a:off x="7082597" y="2344972"/>
              <a:ext cx="24574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활용방안 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기대효과</a:t>
              </a:r>
            </a:p>
          </p:txBody>
        </p:sp>
      </p:grp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AAA669AB-D090-4285-8955-ACE2D631D5D5}"/>
              </a:ext>
            </a:extLst>
          </p:cNvPr>
          <p:cNvCxnSpPr>
            <a:cxnSpLocks/>
          </p:cNvCxnSpPr>
          <p:nvPr/>
        </p:nvCxnSpPr>
        <p:spPr>
          <a:xfrm>
            <a:off x="3588543" y="3841271"/>
            <a:ext cx="557213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7BC3BA9D-DE3A-4AAE-B564-773F95E03950}"/>
              </a:ext>
            </a:extLst>
          </p:cNvPr>
          <p:cNvCxnSpPr>
            <a:cxnSpLocks/>
          </p:cNvCxnSpPr>
          <p:nvPr/>
        </p:nvCxnSpPr>
        <p:spPr>
          <a:xfrm>
            <a:off x="5817393" y="3815065"/>
            <a:ext cx="557213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8727DB-C5EB-4151-9159-512E925807D1}"/>
              </a:ext>
            </a:extLst>
          </p:cNvPr>
          <p:cNvCxnSpPr>
            <a:cxnSpLocks/>
          </p:cNvCxnSpPr>
          <p:nvPr/>
        </p:nvCxnSpPr>
        <p:spPr>
          <a:xfrm>
            <a:off x="8017668" y="3788859"/>
            <a:ext cx="557213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7884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C7BE76-720D-4F0F-9F0B-46A0CB439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3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A4BFE2C-FDDE-43B6-A2A6-84B815082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322" y="1426884"/>
            <a:ext cx="8191500" cy="491041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6CFEDF92-163E-424B-BD78-DFE7EC7B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EF44DD-87D2-4684-9985-1932E480217F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</a:t>
            </a:r>
            <a:r>
              <a:rPr lang="ko-KR" altLang="en-US" sz="1400" dirty="0" err="1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낚시성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콘텐츠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3352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A4BFE2C-FDDE-43B6-A2A6-84B815082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322" y="1426884"/>
            <a:ext cx="8191500" cy="491041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6CFEDF92-163E-424B-BD78-DFE7EC7B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9F1AE0-3849-446B-A2AE-630557448703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</a:t>
            </a:r>
            <a:r>
              <a:rPr lang="ko-KR" altLang="en-US" sz="1400" dirty="0" err="1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낚시성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콘텐츠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FCA5282-0C7D-4F84-884E-AA3BE7CF4E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343857 w 12192000"/>
              <a:gd name="connsiteY0" fmla="*/ 3882092 h 6858000"/>
              <a:gd name="connsiteX1" fmla="*/ 3343857 w 12192000"/>
              <a:gd name="connsiteY1" fmla="*/ 4394200 h 6858000"/>
              <a:gd name="connsiteX2" fmla="*/ 5308600 w 12192000"/>
              <a:gd name="connsiteY2" fmla="*/ 4394200 h 6858000"/>
              <a:gd name="connsiteX3" fmla="*/ 5308600 w 12192000"/>
              <a:gd name="connsiteY3" fmla="*/ 3882092 h 6858000"/>
              <a:gd name="connsiteX4" fmla="*/ 3330341 w 12192000"/>
              <a:gd name="connsiteY4" fmla="*/ 2704699 h 6858000"/>
              <a:gd name="connsiteX5" fmla="*/ 3330341 w 12192000"/>
              <a:gd name="connsiteY5" fmla="*/ 2993457 h 6858000"/>
              <a:gd name="connsiteX6" fmla="*/ 5255394 w 12192000"/>
              <a:gd name="connsiteY6" fmla="*/ 2993457 h 6858000"/>
              <a:gd name="connsiteX7" fmla="*/ 5255394 w 12192000"/>
              <a:gd name="connsiteY7" fmla="*/ 2704699 h 6858000"/>
              <a:gd name="connsiteX8" fmla="*/ 2768601 w 12192000"/>
              <a:gd name="connsiteY8" fmla="*/ 2142380 h 6858000"/>
              <a:gd name="connsiteX9" fmla="*/ 2768601 w 12192000"/>
              <a:gd name="connsiteY9" fmla="*/ 2654488 h 6858000"/>
              <a:gd name="connsiteX10" fmla="*/ 5308601 w 12192000"/>
              <a:gd name="connsiteY10" fmla="*/ 2654488 h 6858000"/>
              <a:gd name="connsiteX11" fmla="*/ 5308601 w 12192000"/>
              <a:gd name="connsiteY11" fmla="*/ 2142380 h 6858000"/>
              <a:gd name="connsiteX12" fmla="*/ 0 w 12192000"/>
              <a:gd name="connsiteY12" fmla="*/ 0 h 6858000"/>
              <a:gd name="connsiteX13" fmla="*/ 12192000 w 12192000"/>
              <a:gd name="connsiteY13" fmla="*/ 0 h 6858000"/>
              <a:gd name="connsiteX14" fmla="*/ 12192000 w 12192000"/>
              <a:gd name="connsiteY14" fmla="*/ 6858000 h 6858000"/>
              <a:gd name="connsiteX15" fmla="*/ 0 w 12192000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343857" y="3882092"/>
                </a:moveTo>
                <a:lnTo>
                  <a:pt x="3343857" y="4394200"/>
                </a:lnTo>
                <a:lnTo>
                  <a:pt x="5308600" y="4394200"/>
                </a:lnTo>
                <a:lnTo>
                  <a:pt x="5308600" y="3882092"/>
                </a:lnTo>
                <a:close/>
                <a:moveTo>
                  <a:pt x="3330341" y="2704699"/>
                </a:moveTo>
                <a:lnTo>
                  <a:pt x="3330341" y="2993457"/>
                </a:lnTo>
                <a:lnTo>
                  <a:pt x="5255394" y="2993457"/>
                </a:lnTo>
                <a:lnTo>
                  <a:pt x="5255394" y="2704699"/>
                </a:lnTo>
                <a:close/>
                <a:moveTo>
                  <a:pt x="2768601" y="2142380"/>
                </a:moveTo>
                <a:lnTo>
                  <a:pt x="2768601" y="2654488"/>
                </a:lnTo>
                <a:lnTo>
                  <a:pt x="5308601" y="2654488"/>
                </a:lnTo>
                <a:lnTo>
                  <a:pt x="5308601" y="214238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C7BE76-720D-4F0F-9F0B-46A0CB439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EF6E67B-ED9C-4E81-911F-F9BFB8218006}"/>
              </a:ext>
            </a:extLst>
          </p:cNvPr>
          <p:cNvSpPr/>
          <p:nvPr/>
        </p:nvSpPr>
        <p:spPr>
          <a:xfrm>
            <a:off x="4796085" y="5821774"/>
            <a:ext cx="6557326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FDB44B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타 매체보다 유튜브에 해당 내용의 컨텐츠들이 많이 존재한다</a:t>
            </a:r>
            <a:r>
              <a:rPr lang="en-US" altLang="ko-KR" sz="2000" b="1" dirty="0">
                <a:solidFill>
                  <a:srgbClr val="FDB44B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7AEDCA1-31CE-448E-8B71-33151BACBA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8007" y="395882"/>
            <a:ext cx="3295055" cy="31242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74EE8AA-5481-4F18-9229-9BC61F1E64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1541" y="4584826"/>
            <a:ext cx="5362575" cy="102487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D9B7D42-F348-470B-8D68-6119AB1600E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6339"/>
          <a:stretch/>
        </p:blipFill>
        <p:spPr>
          <a:xfrm>
            <a:off x="5610134" y="3795036"/>
            <a:ext cx="3661585" cy="75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788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C7BE76-720D-4F0F-9F0B-46A0CB439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CFEDF92-163E-424B-BD78-DFE7EC7B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DCFB15F-7FBE-42D3-AF97-BD628161B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533" y="1358811"/>
            <a:ext cx="9461634" cy="70566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7630158-D392-44E3-9865-090C5E981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540" y="2656493"/>
            <a:ext cx="10172920" cy="302332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2D6AD72D-452F-409B-AEF8-A35411B8375A}"/>
              </a:ext>
            </a:extLst>
          </p:cNvPr>
          <p:cNvSpPr/>
          <p:nvPr/>
        </p:nvSpPr>
        <p:spPr>
          <a:xfrm>
            <a:off x="2349499" y="4381501"/>
            <a:ext cx="8305667" cy="533400"/>
          </a:xfrm>
          <a:prstGeom prst="rect">
            <a:avLst/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F8B11E1-574F-4635-9A55-3BA674F4867D}"/>
              </a:ext>
            </a:extLst>
          </p:cNvPr>
          <p:cNvSpPr/>
          <p:nvPr/>
        </p:nvSpPr>
        <p:spPr>
          <a:xfrm>
            <a:off x="1009541" y="4973521"/>
            <a:ext cx="6623160" cy="533400"/>
          </a:xfrm>
          <a:prstGeom prst="rect">
            <a:avLst/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A0C2B35-B6B7-43F4-A466-D9A52632BEA9}"/>
              </a:ext>
            </a:extLst>
          </p:cNvPr>
          <p:cNvSpPr/>
          <p:nvPr/>
        </p:nvSpPr>
        <p:spPr>
          <a:xfrm>
            <a:off x="8013700" y="3228571"/>
            <a:ext cx="1130300" cy="533400"/>
          </a:xfrm>
          <a:prstGeom prst="rect">
            <a:avLst/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32C6B3-CE83-4720-8944-64A5B31E9383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</a:t>
            </a:r>
            <a:r>
              <a:rPr lang="ko-KR" altLang="en-US" sz="1400" dirty="0" err="1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낚시성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콘텐츠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4235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C7BE76-720D-4F0F-9F0B-46A0CB439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CFEDF92-163E-424B-BD78-DFE7EC7B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DCFB15F-7FBE-42D3-AF97-BD628161B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533" y="1358811"/>
            <a:ext cx="9461634" cy="7056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EFA4342-45F9-4776-B8BE-3D189DB41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800" y="2457392"/>
            <a:ext cx="4019550" cy="4191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AF8F85E-D9D6-4469-B60C-179A5AF8D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9072" y="2998617"/>
            <a:ext cx="3876675" cy="27813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B1C968C-6FB1-470F-865D-7AE5DD938F1B}"/>
              </a:ext>
            </a:extLst>
          </p:cNvPr>
          <p:cNvSpPr/>
          <p:nvPr/>
        </p:nvSpPr>
        <p:spPr>
          <a:xfrm>
            <a:off x="7686462" y="4249701"/>
            <a:ext cx="1958052" cy="235672"/>
          </a:xfrm>
          <a:prstGeom prst="rect">
            <a:avLst/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3650A3F-327D-421B-917D-F66621A09508}"/>
              </a:ext>
            </a:extLst>
          </p:cNvPr>
          <p:cNvSpPr/>
          <p:nvPr/>
        </p:nvSpPr>
        <p:spPr>
          <a:xfrm>
            <a:off x="1955845" y="6198669"/>
            <a:ext cx="1788382" cy="279132"/>
          </a:xfrm>
          <a:prstGeom prst="rect">
            <a:avLst/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1979D19-79E6-4030-AD68-D6FB730F20EC}"/>
              </a:ext>
            </a:extLst>
          </p:cNvPr>
          <p:cNvSpPr/>
          <p:nvPr/>
        </p:nvSpPr>
        <p:spPr>
          <a:xfrm>
            <a:off x="6550681" y="4552892"/>
            <a:ext cx="803020" cy="259740"/>
          </a:xfrm>
          <a:prstGeom prst="rect">
            <a:avLst/>
          </a:prstGeom>
          <a:solidFill>
            <a:srgbClr val="FFC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9F3D4C-D0D1-47E5-B415-E57321D60BD9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</a:t>
            </a:r>
            <a:r>
              <a:rPr lang="ko-KR" altLang="en-US" sz="1400" dirty="0" err="1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낚시성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콘텐츠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2764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B6ACF75-2678-4336-88A7-DBA7822A6063}"/>
              </a:ext>
            </a:extLst>
          </p:cNvPr>
          <p:cNvSpPr/>
          <p:nvPr/>
        </p:nvSpPr>
        <p:spPr>
          <a:xfrm>
            <a:off x="715391" y="1336119"/>
            <a:ext cx="10352659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 err="1">
                <a:solidFill>
                  <a:srgbClr val="005792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낚시성</a:t>
            </a:r>
            <a:r>
              <a:rPr lang="ko-KR" altLang="en-US" sz="2800" b="1" dirty="0">
                <a:solidFill>
                  <a:srgbClr val="005792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콘텐츠 탐지 서비스 구축을 통한 유튜브 사용자들의 편의성 및 올바른 정보습득 가능성을 제공할 필요가 있다</a:t>
            </a:r>
            <a:r>
              <a:rPr lang="en-US" altLang="ko-KR" sz="2800" b="1" dirty="0">
                <a:solidFill>
                  <a:srgbClr val="005792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!!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낚시성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콘텐츠로 인한 시간낭비 해소</a:t>
            </a:r>
            <a:endParaRPr lang="en-US" altLang="ko-KR" sz="16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잘못된 지식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루머 습득 방지를 통해 올바른 정보 습득 </a:t>
            </a:r>
            <a:r>
              <a:rPr lang="en-US" altLang="ko-KR" sz="16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56FD205-3782-4E85-8FDF-F9E39418B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19" y="3781086"/>
            <a:ext cx="11033760" cy="18910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2B2038-0FD4-48EC-AC88-1FCFDCCAA381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kern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서비스 목적</a:t>
            </a:r>
          </a:p>
        </p:txBody>
      </p:sp>
    </p:spTree>
    <p:extLst>
      <p:ext uri="{BB962C8B-B14F-4D97-AF65-F5344CB8AC3E}">
        <p14:creationId xmlns:p14="http://schemas.microsoft.com/office/powerpoint/2010/main" val="344031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기존 서비스와의 </a:t>
            </a:r>
            <a:r>
              <a:rPr lang="ko-KR" altLang="en-US" dirty="0" err="1"/>
              <a:t>차별점</a:t>
            </a:r>
            <a:endParaRPr lang="ko-KR" altLang="en-US" dirty="0"/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8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D2A7428-564D-452F-B9B3-19341A4F7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4448634"/>
            <a:ext cx="3810000" cy="213206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228D247-CBD9-4E17-A24A-4E873BF0A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319" y="1333490"/>
            <a:ext cx="10810875" cy="23717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49830BD-DE4E-4C0B-A04B-62F7C02EE8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7700" y="4902853"/>
            <a:ext cx="5537200" cy="12236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46C7900-1C19-4D97-B866-0658789592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257" y="3794713"/>
            <a:ext cx="4961944" cy="97569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E333FCA-B452-4A67-B95E-0D79E878B9A2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기존 유사 서비스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7861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E4DD118D-1B36-490D-A50E-4578E8F3E814}"/>
              </a:ext>
            </a:extLst>
          </p:cNvPr>
          <p:cNvGrpSpPr/>
          <p:nvPr/>
        </p:nvGrpSpPr>
        <p:grpSpPr>
          <a:xfrm>
            <a:off x="678427" y="1220261"/>
            <a:ext cx="11379833" cy="1975223"/>
            <a:chOff x="595195" y="2186031"/>
            <a:chExt cx="5170338" cy="2944993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45BB503-6091-4F2C-9F75-76A3682ED858}"/>
                </a:ext>
              </a:extLst>
            </p:cNvPr>
            <p:cNvSpPr/>
            <p:nvPr/>
          </p:nvSpPr>
          <p:spPr>
            <a:xfrm>
              <a:off x="740879" y="2318351"/>
              <a:ext cx="4880276" cy="26500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낚시성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영상 탐지 서비스가 텍스트를 이용한다는 점에서 기존의 </a:t>
              </a: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낚시성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기사 판독기와 유사한 분석 방법을 사용하게 될 것으로 예상됨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marL="0" lvl="1">
                <a:lnSpc>
                  <a:spcPct val="150000"/>
                </a:lnSpc>
              </a:pPr>
              <a:r>
                <a:rPr lang="en-US" altLang="ko-KR" sz="3600" b="1" dirty="0">
                  <a:solidFill>
                    <a:srgbClr val="C0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BUT</a:t>
              </a: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기사가 아니라 </a:t>
              </a:r>
              <a:r>
                <a:rPr lang="en-US" altLang="ko-KR" sz="2800" b="1" dirty="0">
                  <a:solidFill>
                    <a:srgbClr val="C0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YouTube</a:t>
              </a:r>
              <a:r>
                <a:rPr lang="ko-KR" altLang="en-US" sz="2800" b="1" dirty="0">
                  <a:solidFill>
                    <a:srgbClr val="C0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영상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을 다룬다는 점에서 도메인의 차이가 있음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FD84FED-00F9-4983-84AD-EE1B8FC62C42}"/>
                </a:ext>
              </a:extLst>
            </p:cNvPr>
            <p:cNvSpPr/>
            <p:nvPr/>
          </p:nvSpPr>
          <p:spPr>
            <a:xfrm>
              <a:off x="595195" y="2186031"/>
              <a:ext cx="5170338" cy="2944993"/>
            </a:xfrm>
            <a:prstGeom prst="rect">
              <a:avLst/>
            </a:prstGeom>
            <a:noFill/>
            <a:ln w="28575">
              <a:solidFill>
                <a:srgbClr val="0020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89BF498-BFFD-4B6B-AEF4-06F1808080FC}"/>
              </a:ext>
            </a:extLst>
          </p:cNvPr>
          <p:cNvGrpSpPr/>
          <p:nvPr/>
        </p:nvGrpSpPr>
        <p:grpSpPr>
          <a:xfrm>
            <a:off x="2108034" y="3029288"/>
            <a:ext cx="4845216" cy="3093171"/>
            <a:chOff x="1323975" y="3029289"/>
            <a:chExt cx="6413334" cy="2582543"/>
          </a:xfrm>
        </p:grpSpPr>
        <p:sp>
          <p:nvSpPr>
            <p:cNvPr id="8" name="사다리꼴 7">
              <a:extLst>
                <a:ext uri="{FF2B5EF4-FFF2-40B4-BE49-F238E27FC236}">
                  <a16:creationId xmlns:a16="http://schemas.microsoft.com/office/drawing/2014/main" id="{3F56DA5C-35DB-4F58-824B-3AC14A38F357}"/>
                </a:ext>
              </a:extLst>
            </p:cNvPr>
            <p:cNvSpPr/>
            <p:nvPr/>
          </p:nvSpPr>
          <p:spPr>
            <a:xfrm>
              <a:off x="1323975" y="3029289"/>
              <a:ext cx="6413334" cy="399711"/>
            </a:xfrm>
            <a:prstGeom prst="trapezoid">
              <a:avLst>
                <a:gd name="adj" fmla="val 380443"/>
              </a:avLst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4F86CE0-AD66-4952-BD0F-387E42A9CA7E}"/>
                </a:ext>
              </a:extLst>
            </p:cNvPr>
            <p:cNvSpPr/>
            <p:nvPr/>
          </p:nvSpPr>
          <p:spPr>
            <a:xfrm>
              <a:off x="1323975" y="3403093"/>
              <a:ext cx="6413334" cy="22087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기존 서비스와의 </a:t>
            </a:r>
            <a:r>
              <a:rPr lang="ko-KR" altLang="en-US" dirty="0" err="1"/>
              <a:t>차별점</a:t>
            </a:r>
            <a:endParaRPr lang="ko-KR" altLang="en-US" dirty="0"/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D127581-881B-4996-A603-B09CD995DBE9}"/>
              </a:ext>
            </a:extLst>
          </p:cNvPr>
          <p:cNvSpPr/>
          <p:nvPr/>
        </p:nvSpPr>
        <p:spPr>
          <a:xfrm>
            <a:off x="2225940" y="3618637"/>
            <a:ext cx="4422512" cy="2362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기사 검색이 다른 플랫폼보다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 통해 더 많이 </a:t>
            </a:r>
            <a:r>
              <a:rPr lang="ko-KR" altLang="en-US" sz="20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일어남</a:t>
            </a:r>
            <a:endParaRPr lang="ko-KR" altLang="en-US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자막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 등 기사보다 더 많은 텍스트를 다뤄야 하므로 분석으로 얻을 수 있을 정보가 더 많을 것으로 예상됨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D0E395-33BD-4F8B-9033-261194576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7007" y="3442228"/>
            <a:ext cx="2863479" cy="271500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4CB3227-3581-466F-8B6A-C118EC503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8747" y="4343085"/>
            <a:ext cx="2273877" cy="23331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435F69A-0F84-45FC-9587-F9C19E581FC0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kern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도메인의 차이</a:t>
            </a:r>
          </a:p>
        </p:txBody>
      </p:sp>
    </p:spTree>
    <p:extLst>
      <p:ext uri="{BB962C8B-B14F-4D97-AF65-F5344CB8AC3E}">
        <p14:creationId xmlns:p14="http://schemas.microsoft.com/office/powerpoint/2010/main" val="2202298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3688</TotalTime>
  <Words>786</Words>
  <Application>Microsoft Office PowerPoint</Application>
  <PresentationFormat>와이드스크린</PresentationFormat>
  <Paragraphs>157</Paragraphs>
  <Slides>14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KoPubWorld돋움체_Pro Bold</vt:lpstr>
      <vt:lpstr>Arial</vt:lpstr>
      <vt:lpstr>KoPubWorld돋움체_Pro Medium</vt:lpstr>
      <vt:lpstr>맑은 고딕</vt:lpstr>
      <vt:lpstr>Office 테마</vt:lpstr>
      <vt:lpstr>유튜브 비디오 정보를 활용한 낚시성 콘텐츠 탐지 서비스  7조: 강성권, 고은경, 권지혜, 배형준</vt:lpstr>
      <vt:lpstr>Contents</vt:lpstr>
      <vt:lpstr>배경</vt:lpstr>
      <vt:lpstr>배경</vt:lpstr>
      <vt:lpstr>배경</vt:lpstr>
      <vt:lpstr>배경</vt:lpstr>
      <vt:lpstr>배경</vt:lpstr>
      <vt:lpstr>기존 서비스와의 차별점</vt:lpstr>
      <vt:lpstr>기존 서비스와의 차별점</vt:lpstr>
      <vt:lpstr>기존 서비스와의 차별점</vt:lpstr>
      <vt:lpstr>데이터 처리방안 &amp; 분석기법</vt:lpstr>
      <vt:lpstr>데이터 처리방안 &amp; 분석기법</vt:lpstr>
      <vt:lpstr>활용방안 &amp; 기대효과</vt:lpstr>
      <vt:lpstr>활용방안 &amp; 기대효과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ekherb1244@gmail.com</dc:creator>
  <cp:lastModifiedBy>권 지혜</cp:lastModifiedBy>
  <cp:revision>282</cp:revision>
  <dcterms:created xsi:type="dcterms:W3CDTF">2020-06-11T07:48:01Z</dcterms:created>
  <dcterms:modified xsi:type="dcterms:W3CDTF">2020-07-15T23:48:28Z</dcterms:modified>
</cp:coreProperties>
</file>